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484" r:id="rId4"/>
    <p:sldId id="485" r:id="rId5"/>
    <p:sldId id="259" r:id="rId6"/>
    <p:sldId id="333" r:id="rId7"/>
    <p:sldId id="334" r:id="rId8"/>
    <p:sldId id="486" r:id="rId9"/>
    <p:sldId id="261" r:id="rId10"/>
    <p:sldId id="487" r:id="rId11"/>
    <p:sldId id="260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488" r:id="rId20"/>
    <p:sldId id="269" r:id="rId21"/>
    <p:sldId id="489" r:id="rId22"/>
    <p:sldId id="270" r:id="rId23"/>
    <p:sldId id="490" r:id="rId24"/>
    <p:sldId id="271" r:id="rId25"/>
    <p:sldId id="272" r:id="rId26"/>
    <p:sldId id="273" r:id="rId27"/>
    <p:sldId id="274" r:id="rId28"/>
    <p:sldId id="275" r:id="rId29"/>
    <p:sldId id="277" r:id="rId30"/>
    <p:sldId id="278" r:id="rId31"/>
    <p:sldId id="491" r:id="rId32"/>
    <p:sldId id="492" r:id="rId33"/>
    <p:sldId id="279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36" r:id="rId54"/>
    <p:sldId id="337" r:id="rId55"/>
    <p:sldId id="301" r:id="rId56"/>
    <p:sldId id="338" r:id="rId57"/>
    <p:sldId id="302" r:id="rId58"/>
    <p:sldId id="303" r:id="rId59"/>
    <p:sldId id="339" r:id="rId60"/>
    <p:sldId id="304" r:id="rId61"/>
    <p:sldId id="340" r:id="rId62"/>
    <p:sldId id="341" r:id="rId63"/>
    <p:sldId id="305" r:id="rId64"/>
    <p:sldId id="342" r:id="rId65"/>
    <p:sldId id="306" r:id="rId66"/>
    <p:sldId id="307" r:id="rId67"/>
    <p:sldId id="308" r:id="rId68"/>
    <p:sldId id="343" r:id="rId69"/>
    <p:sldId id="344" r:id="rId70"/>
    <p:sldId id="345" r:id="rId71"/>
    <p:sldId id="309" r:id="rId72"/>
    <p:sldId id="310" r:id="rId73"/>
    <p:sldId id="346" r:id="rId74"/>
    <p:sldId id="347" r:id="rId75"/>
    <p:sldId id="311" r:id="rId76"/>
    <p:sldId id="312" r:id="rId77"/>
    <p:sldId id="313" r:id="rId78"/>
    <p:sldId id="314" r:id="rId79"/>
    <p:sldId id="315" r:id="rId80"/>
    <p:sldId id="316" r:id="rId81"/>
    <p:sldId id="317" r:id="rId82"/>
    <p:sldId id="327" r:id="rId83"/>
    <p:sldId id="328" r:id="rId84"/>
    <p:sldId id="329" r:id="rId85"/>
    <p:sldId id="332" r:id="rId86"/>
  </p:sldIdLst>
  <p:sldSz cx="10058400" cy="7772400"/>
  <p:notesSz cx="10058400" cy="7772400"/>
  <p:embeddedFontLst>
    <p:embeddedFont>
      <p:font typeface="Arial" panose="020B0604020202020204" pitchFamily="34" charset="0"/>
      <p:regular r:id="rId87"/>
      <p:bold r:id="rId88"/>
      <p:italic r:id="rId89"/>
    </p:embeddedFont>
    <p:embeddedFont>
      <p:font typeface="Calibri" panose="020F0502020204030204" pitchFamily="34" charset="0"/>
      <p:regular r:id="rId90"/>
      <p:bold r:id="rId91"/>
      <p:italic r:id="rId92"/>
      <p:boldItalic r:id="rId9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51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4.fntdata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21000" y="728726"/>
            <a:ext cx="42164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78100" y="728726"/>
            <a:ext cx="49022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96340" y="2092705"/>
            <a:ext cx="7665719" cy="304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31667" y="7069783"/>
            <a:ext cx="4271645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346" y="1222502"/>
            <a:ext cx="3251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</a:t>
            </a:r>
            <a:r>
              <a:rPr spc="-120" dirty="0"/>
              <a:t> </a:t>
            </a:r>
            <a:r>
              <a:rPr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1800" y="2438400"/>
            <a:ext cx="4836160" cy="33291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6667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Chapter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6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Transport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Elements of Transport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Congestion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Control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Internet </a:t>
            </a:r>
            <a:r>
              <a:rPr sz="2400" spc="-5" dirty="0">
                <a:latin typeface="Arial"/>
                <a:cs typeface="Arial"/>
              </a:rPr>
              <a:t>Protocols </a:t>
            </a:r>
            <a:r>
              <a:rPr sz="2400" dirty="0">
                <a:latin typeface="Arial"/>
                <a:cs typeface="Arial"/>
              </a:rPr>
              <a:t>–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UDP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Internet Protocols </a:t>
            </a:r>
            <a:r>
              <a:rPr sz="2400">
                <a:latin typeface="Arial"/>
                <a:cs typeface="Arial"/>
              </a:rPr>
              <a:t>–</a:t>
            </a:r>
            <a:r>
              <a:rPr sz="2400" spc="-5">
                <a:latin typeface="Arial"/>
                <a:cs typeface="Arial"/>
              </a:rPr>
              <a:t> TCP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Delay-Tolerant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Networking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74" y="193601"/>
            <a:ext cx="6428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 Service Primitives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7200" y="998548"/>
            <a:ext cx="9296400" cy="5750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LISTEN: calling a library procedure that makes a system call that blocks the server until a client tuns up.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CONNNECT: When client wants to talk to the server, it executes a CONNECT primitive. It results into CONNNECT REQ. segment sent to the server.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The server unblocks the server and sends CONNECTION ACCCEPTED segment back to the client.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Data can be exchanged using the SEND and RECEIVE primitives.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Every data packet is acknowledged.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When a connection is no longer needed, transport user  issues a DISCONNECT primitive. Upon the arrival, the connection is released.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Each direction is closed independently. 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579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254" y="728726"/>
            <a:ext cx="8531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Services Provided to the </a:t>
            </a:r>
            <a:r>
              <a:rPr spc="-5" dirty="0"/>
              <a:t>Upper Layers</a:t>
            </a:r>
            <a:r>
              <a:rPr spc="-16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599" y="1588643"/>
            <a:ext cx="830287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Segments are contained in the packet sent by network layer, in turn packets are contained in frames exchanged by data link layer.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92C6D1-88F9-43D0-9115-D3D29F618C1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255838" y="4038600"/>
            <a:ext cx="7772400" cy="2770187"/>
            <a:chOff x="685800" y="2259013"/>
            <a:chExt cx="7772400" cy="2770187"/>
          </a:xfrm>
        </p:grpSpPr>
        <p:pic>
          <p:nvPicPr>
            <p:cNvPr id="12" name="Picture 11" descr="06_Page_02.tif">
              <a:extLst>
                <a:ext uri="{FF2B5EF4-FFF2-40B4-BE49-F238E27FC236}">
                  <a16:creationId xmlns:a16="http://schemas.microsoft.com/office/drawing/2014/main" id="{F8639D5C-BFBA-4F1D-8003-AEBDCAE1963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259013"/>
              <a:ext cx="7772400" cy="233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8B9857-C64B-4655-A44C-E002D9F27D0F}"/>
                </a:ext>
              </a:extLst>
            </p:cNvPr>
            <p:cNvSpPr/>
            <p:nvPr/>
          </p:nvSpPr>
          <p:spPr>
            <a:xfrm>
              <a:off x="685800" y="46863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Nesting of segments, packets, and frames.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5147" y="439461"/>
            <a:ext cx="6428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 Service Primitives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31653" y="1404634"/>
            <a:ext cx="7396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State diagram </a:t>
            </a:r>
            <a:r>
              <a:rPr sz="2400" dirty="0">
                <a:latin typeface="Arial"/>
                <a:cs typeface="Arial"/>
              </a:rPr>
              <a:t>for a </a:t>
            </a:r>
            <a:r>
              <a:rPr sz="2400" spc="-5" dirty="0">
                <a:latin typeface="Arial"/>
                <a:cs typeface="Arial"/>
              </a:rPr>
              <a:t>simple connection-oriented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C704AD-511D-4220-999A-2D1051AB9CE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533400" y="2186927"/>
            <a:ext cx="9220200" cy="5052073"/>
            <a:chOff x="268286" y="685800"/>
            <a:chExt cx="8607430" cy="6400800"/>
          </a:xfrm>
        </p:grpSpPr>
        <p:pic>
          <p:nvPicPr>
            <p:cNvPr id="10" name="Picture 9" descr="06_Page_03.tif">
              <a:extLst>
                <a:ext uri="{FF2B5EF4-FFF2-40B4-BE49-F238E27FC236}">
                  <a16:creationId xmlns:a16="http://schemas.microsoft.com/office/drawing/2014/main" id="{8AB47B70-F215-4054-8B5E-11CCD50893D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052513" y="685800"/>
              <a:ext cx="7038975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DFCC2B-502B-4DFC-9E1E-7B374D1950CC}"/>
                </a:ext>
              </a:extLst>
            </p:cNvPr>
            <p:cNvSpPr/>
            <p:nvPr/>
          </p:nvSpPr>
          <p:spPr>
            <a:xfrm>
              <a:off x="268286" y="6743700"/>
              <a:ext cx="860743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A state diagram for a simple connection management scheme. Transitions labeled in italics are caused by packet arrivals. The solid lines show the client's state sequence. The dashed lines show the server's state sequence.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0944" y="389108"/>
            <a:ext cx="3555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Berkeley</a:t>
            </a:r>
            <a:r>
              <a:rPr spc="-105" dirty="0"/>
              <a:t> </a:t>
            </a:r>
            <a:r>
              <a:rPr spc="-5" dirty="0"/>
              <a:t>Sockets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2427" y="1518753"/>
            <a:ext cx="713232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Very widely used primitives started with TCP 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UNIX</a:t>
            </a:r>
            <a:endParaRPr sz="19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Notion of “sockets” as transport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endpoints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Like simple set plus </a:t>
            </a:r>
            <a:r>
              <a:rPr sz="1900" spc="5" dirty="0">
                <a:latin typeface="Arial"/>
                <a:cs typeface="Arial"/>
              </a:rPr>
              <a:t>SOCKET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1900" spc="5" dirty="0">
                <a:latin typeface="Arial"/>
                <a:cs typeface="Arial"/>
              </a:rPr>
              <a:t>BIND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ACCEPT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B0941-2DEF-4B1B-BCF5-7C77CEFB01BD}"/>
              </a:ext>
            </a:extLst>
          </p:cNvPr>
          <p:cNvSpPr txBox="1"/>
          <p:nvPr/>
        </p:nvSpPr>
        <p:spPr>
          <a:xfrm>
            <a:off x="933959" y="6696162"/>
            <a:ext cx="7743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socket primitives for TCP.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6DD1E37-2F44-444A-BE33-B042036D3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586285"/>
              </p:ext>
            </p:extLst>
          </p:nvPr>
        </p:nvGraphicFramePr>
        <p:xfrm>
          <a:off x="1142427" y="3411259"/>
          <a:ext cx="7772400" cy="2798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Primitive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Meaning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SOCKET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Create a new communication endpoint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BIND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Associate a local address with a socket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LISTEN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Announce willingness to accept connections; give queue size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ACCEPT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Passively establish an incoming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CONNECT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Actively attempt to establish a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SEND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Send some data over the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RECEIVE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Receive some data from the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CLOSE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Release the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728726"/>
            <a:ext cx="8409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Socket Example – Internet File Server</a:t>
            </a:r>
            <a:r>
              <a:rPr spc="-15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0394" y="1892300"/>
            <a:ext cx="15500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Client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  <a:p>
            <a:pPr marL="9525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. .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99413" y="2854451"/>
            <a:ext cx="7032625" cy="1519555"/>
            <a:chOff x="1199413" y="2854451"/>
            <a:chExt cx="7032625" cy="15195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711" y="2881464"/>
              <a:ext cx="6927681" cy="513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65598" y="3062477"/>
              <a:ext cx="3066415" cy="332740"/>
            </a:xfrm>
            <a:custGeom>
              <a:avLst/>
              <a:gdLst/>
              <a:ahLst/>
              <a:cxnLst/>
              <a:rect l="l" t="t" r="r" b="b"/>
              <a:pathLst>
                <a:path w="3066415" h="332739">
                  <a:moveTo>
                    <a:pt x="3066288" y="332231"/>
                  </a:moveTo>
                  <a:lnTo>
                    <a:pt x="3066288" y="0"/>
                  </a:lnTo>
                  <a:lnTo>
                    <a:pt x="0" y="0"/>
                  </a:lnTo>
                  <a:lnTo>
                    <a:pt x="0" y="332232"/>
                  </a:lnTo>
                  <a:lnTo>
                    <a:pt x="3066288" y="3322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17436" y="2854451"/>
              <a:ext cx="226060" cy="540385"/>
            </a:xfrm>
            <a:custGeom>
              <a:avLst/>
              <a:gdLst/>
              <a:ahLst/>
              <a:cxnLst/>
              <a:rect l="l" t="t" r="r" b="b"/>
              <a:pathLst>
                <a:path w="226059" h="540385">
                  <a:moveTo>
                    <a:pt x="116281" y="293979"/>
                  </a:moveTo>
                  <a:lnTo>
                    <a:pt x="115823" y="293370"/>
                  </a:lnTo>
                  <a:lnTo>
                    <a:pt x="115823" y="20574"/>
                  </a:lnTo>
                  <a:lnTo>
                    <a:pt x="114299" y="19812"/>
                  </a:lnTo>
                  <a:lnTo>
                    <a:pt x="112775" y="17526"/>
                  </a:lnTo>
                  <a:lnTo>
                    <a:pt x="112013" y="17526"/>
                  </a:lnTo>
                  <a:lnTo>
                    <a:pt x="112013" y="16764"/>
                  </a:lnTo>
                  <a:lnTo>
                    <a:pt x="60745" y="3328"/>
                  </a:lnTo>
                  <a:lnTo>
                    <a:pt x="11429" y="762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10667" y="19812"/>
                  </a:lnTo>
                  <a:lnTo>
                    <a:pt x="32171" y="20325"/>
                  </a:lnTo>
                  <a:lnTo>
                    <a:pt x="55025" y="21802"/>
                  </a:lnTo>
                  <a:lnTo>
                    <a:pt x="77608" y="24951"/>
                  </a:lnTo>
                  <a:lnTo>
                    <a:pt x="98297" y="30480"/>
                  </a:lnTo>
                  <a:lnTo>
                    <a:pt x="98297" y="28194"/>
                  </a:lnTo>
                  <a:lnTo>
                    <a:pt x="98869" y="29908"/>
                  </a:lnTo>
                  <a:lnTo>
                    <a:pt x="99440" y="30861"/>
                  </a:lnTo>
                  <a:lnTo>
                    <a:pt x="100583" y="32004"/>
                  </a:lnTo>
                  <a:lnTo>
                    <a:pt x="100583" y="304800"/>
                  </a:lnTo>
                  <a:lnTo>
                    <a:pt x="101345" y="306324"/>
                  </a:lnTo>
                  <a:lnTo>
                    <a:pt x="103631" y="307848"/>
                  </a:lnTo>
                  <a:lnTo>
                    <a:pt x="103631" y="308610"/>
                  </a:lnTo>
                  <a:lnTo>
                    <a:pt x="104393" y="308610"/>
                  </a:lnTo>
                  <a:lnTo>
                    <a:pt x="105155" y="309372"/>
                  </a:lnTo>
                  <a:lnTo>
                    <a:pt x="108965" y="311658"/>
                  </a:lnTo>
                  <a:lnTo>
                    <a:pt x="115061" y="313574"/>
                  </a:lnTo>
                  <a:lnTo>
                    <a:pt x="115061" y="293370"/>
                  </a:lnTo>
                  <a:lnTo>
                    <a:pt x="116281" y="293979"/>
                  </a:lnTo>
                  <a:close/>
                </a:path>
                <a:path w="226059" h="540385">
                  <a:moveTo>
                    <a:pt x="98869" y="29908"/>
                  </a:moveTo>
                  <a:lnTo>
                    <a:pt x="98297" y="28194"/>
                  </a:lnTo>
                  <a:lnTo>
                    <a:pt x="98297" y="28956"/>
                  </a:lnTo>
                  <a:lnTo>
                    <a:pt x="98869" y="29908"/>
                  </a:lnTo>
                  <a:close/>
                </a:path>
                <a:path w="226059" h="540385">
                  <a:moveTo>
                    <a:pt x="99059" y="30480"/>
                  </a:moveTo>
                  <a:lnTo>
                    <a:pt x="98869" y="29908"/>
                  </a:lnTo>
                  <a:lnTo>
                    <a:pt x="98297" y="28956"/>
                  </a:lnTo>
                  <a:lnTo>
                    <a:pt x="99059" y="30480"/>
                  </a:lnTo>
                  <a:close/>
                </a:path>
                <a:path w="226059" h="540385">
                  <a:moveTo>
                    <a:pt x="99669" y="31394"/>
                  </a:moveTo>
                  <a:lnTo>
                    <a:pt x="99059" y="30480"/>
                  </a:lnTo>
                  <a:lnTo>
                    <a:pt x="98297" y="28956"/>
                  </a:lnTo>
                  <a:lnTo>
                    <a:pt x="98297" y="30480"/>
                  </a:lnTo>
                  <a:lnTo>
                    <a:pt x="99669" y="31394"/>
                  </a:lnTo>
                  <a:close/>
                </a:path>
                <a:path w="226059" h="540385">
                  <a:moveTo>
                    <a:pt x="100583" y="304800"/>
                  </a:moveTo>
                  <a:lnTo>
                    <a:pt x="100583" y="32766"/>
                  </a:lnTo>
                  <a:lnTo>
                    <a:pt x="99669" y="31394"/>
                  </a:lnTo>
                  <a:lnTo>
                    <a:pt x="98297" y="30480"/>
                  </a:lnTo>
                  <a:lnTo>
                    <a:pt x="98297" y="298704"/>
                  </a:lnTo>
                  <a:lnTo>
                    <a:pt x="99059" y="299466"/>
                  </a:lnTo>
                  <a:lnTo>
                    <a:pt x="99059" y="300228"/>
                  </a:lnTo>
                  <a:lnTo>
                    <a:pt x="99821" y="302514"/>
                  </a:lnTo>
                  <a:lnTo>
                    <a:pt x="99821" y="304038"/>
                  </a:lnTo>
                  <a:lnTo>
                    <a:pt x="100583" y="304800"/>
                  </a:lnTo>
                  <a:close/>
                </a:path>
                <a:path w="226059" h="540385">
                  <a:moveTo>
                    <a:pt x="205740" y="325374"/>
                  </a:moveTo>
                  <a:lnTo>
                    <a:pt x="204978" y="325374"/>
                  </a:lnTo>
                  <a:lnTo>
                    <a:pt x="181805" y="324263"/>
                  </a:lnTo>
                  <a:lnTo>
                    <a:pt x="156176" y="322383"/>
                  </a:lnTo>
                  <a:lnTo>
                    <a:pt x="130945" y="318569"/>
                  </a:lnTo>
                  <a:lnTo>
                    <a:pt x="121503" y="315600"/>
                  </a:lnTo>
                  <a:lnTo>
                    <a:pt x="112775" y="317754"/>
                  </a:lnTo>
                  <a:lnTo>
                    <a:pt x="108965" y="320040"/>
                  </a:lnTo>
                  <a:lnTo>
                    <a:pt x="108203" y="320040"/>
                  </a:lnTo>
                  <a:lnTo>
                    <a:pt x="107441" y="320802"/>
                  </a:lnTo>
                  <a:lnTo>
                    <a:pt x="105155" y="322326"/>
                  </a:lnTo>
                  <a:lnTo>
                    <a:pt x="104393" y="322326"/>
                  </a:lnTo>
                  <a:lnTo>
                    <a:pt x="103631" y="323088"/>
                  </a:lnTo>
                  <a:lnTo>
                    <a:pt x="103631" y="323850"/>
                  </a:lnTo>
                  <a:lnTo>
                    <a:pt x="101345" y="325374"/>
                  </a:lnTo>
                  <a:lnTo>
                    <a:pt x="100583" y="326898"/>
                  </a:lnTo>
                  <a:lnTo>
                    <a:pt x="99821" y="327660"/>
                  </a:lnTo>
                  <a:lnTo>
                    <a:pt x="99821" y="329184"/>
                  </a:lnTo>
                  <a:lnTo>
                    <a:pt x="99059" y="330708"/>
                  </a:lnTo>
                  <a:lnTo>
                    <a:pt x="99059" y="332232"/>
                  </a:lnTo>
                  <a:lnTo>
                    <a:pt x="98297" y="332994"/>
                  </a:lnTo>
                  <a:lnTo>
                    <a:pt x="98298" y="540257"/>
                  </a:lnTo>
                  <a:lnTo>
                    <a:pt x="115823" y="540257"/>
                  </a:lnTo>
                  <a:lnTo>
                    <a:pt x="115823" y="338328"/>
                  </a:lnTo>
                  <a:lnTo>
                    <a:pt x="116585" y="337058"/>
                  </a:lnTo>
                  <a:lnTo>
                    <a:pt x="116585" y="336804"/>
                  </a:lnTo>
                  <a:lnTo>
                    <a:pt x="116803" y="336695"/>
                  </a:lnTo>
                  <a:lnTo>
                    <a:pt x="118109" y="334518"/>
                  </a:lnTo>
                  <a:lnTo>
                    <a:pt x="118109" y="336194"/>
                  </a:lnTo>
                  <a:lnTo>
                    <a:pt x="120395" y="335280"/>
                  </a:lnTo>
                  <a:lnTo>
                    <a:pt x="140821" y="330646"/>
                  </a:lnTo>
                  <a:lnTo>
                    <a:pt x="162677" y="327745"/>
                  </a:lnTo>
                  <a:lnTo>
                    <a:pt x="184729" y="326136"/>
                  </a:lnTo>
                  <a:lnTo>
                    <a:pt x="205740" y="325374"/>
                  </a:lnTo>
                  <a:close/>
                </a:path>
                <a:path w="226059" h="540385">
                  <a:moveTo>
                    <a:pt x="99440" y="30861"/>
                  </a:moveTo>
                  <a:lnTo>
                    <a:pt x="98869" y="29908"/>
                  </a:lnTo>
                  <a:lnTo>
                    <a:pt x="99059" y="30480"/>
                  </a:lnTo>
                  <a:lnTo>
                    <a:pt x="99440" y="30861"/>
                  </a:lnTo>
                  <a:close/>
                </a:path>
                <a:path w="226059" h="540385">
                  <a:moveTo>
                    <a:pt x="99821" y="31496"/>
                  </a:moveTo>
                  <a:lnTo>
                    <a:pt x="99440" y="30861"/>
                  </a:lnTo>
                  <a:lnTo>
                    <a:pt x="99059" y="30480"/>
                  </a:lnTo>
                  <a:lnTo>
                    <a:pt x="99669" y="31394"/>
                  </a:lnTo>
                  <a:lnTo>
                    <a:pt x="99821" y="31496"/>
                  </a:lnTo>
                  <a:close/>
                </a:path>
                <a:path w="226059" h="540385">
                  <a:moveTo>
                    <a:pt x="100583" y="32004"/>
                  </a:moveTo>
                  <a:lnTo>
                    <a:pt x="99440" y="30861"/>
                  </a:lnTo>
                  <a:lnTo>
                    <a:pt x="99821" y="31496"/>
                  </a:lnTo>
                  <a:lnTo>
                    <a:pt x="100583" y="32004"/>
                  </a:lnTo>
                  <a:close/>
                </a:path>
                <a:path w="226059" h="540385">
                  <a:moveTo>
                    <a:pt x="100583" y="32766"/>
                  </a:moveTo>
                  <a:lnTo>
                    <a:pt x="99821" y="31496"/>
                  </a:lnTo>
                  <a:lnTo>
                    <a:pt x="99669" y="31394"/>
                  </a:lnTo>
                  <a:lnTo>
                    <a:pt x="100583" y="32766"/>
                  </a:lnTo>
                  <a:close/>
                </a:path>
                <a:path w="226059" h="540385">
                  <a:moveTo>
                    <a:pt x="100583" y="32766"/>
                  </a:moveTo>
                  <a:lnTo>
                    <a:pt x="100583" y="32004"/>
                  </a:lnTo>
                  <a:lnTo>
                    <a:pt x="99821" y="31496"/>
                  </a:lnTo>
                  <a:lnTo>
                    <a:pt x="100583" y="32766"/>
                  </a:lnTo>
                  <a:close/>
                </a:path>
                <a:path w="226059" h="540385">
                  <a:moveTo>
                    <a:pt x="116585" y="294386"/>
                  </a:moveTo>
                  <a:lnTo>
                    <a:pt x="116281" y="293979"/>
                  </a:lnTo>
                  <a:lnTo>
                    <a:pt x="115061" y="293370"/>
                  </a:lnTo>
                  <a:lnTo>
                    <a:pt x="116585" y="294386"/>
                  </a:lnTo>
                  <a:close/>
                </a:path>
                <a:path w="226059" h="540385">
                  <a:moveTo>
                    <a:pt x="118109" y="314533"/>
                  </a:moveTo>
                  <a:lnTo>
                    <a:pt x="118109" y="296418"/>
                  </a:lnTo>
                  <a:lnTo>
                    <a:pt x="116585" y="294386"/>
                  </a:lnTo>
                  <a:lnTo>
                    <a:pt x="115061" y="293370"/>
                  </a:lnTo>
                  <a:lnTo>
                    <a:pt x="115061" y="313574"/>
                  </a:lnTo>
                  <a:lnTo>
                    <a:pt x="118109" y="314533"/>
                  </a:lnTo>
                  <a:close/>
                </a:path>
                <a:path w="226059" h="540385">
                  <a:moveTo>
                    <a:pt x="117347" y="294367"/>
                  </a:moveTo>
                  <a:lnTo>
                    <a:pt x="117347" y="25146"/>
                  </a:lnTo>
                  <a:lnTo>
                    <a:pt x="116585" y="22860"/>
                  </a:lnTo>
                  <a:lnTo>
                    <a:pt x="115823" y="22098"/>
                  </a:lnTo>
                  <a:lnTo>
                    <a:pt x="115823" y="293370"/>
                  </a:lnTo>
                  <a:lnTo>
                    <a:pt x="116585" y="294132"/>
                  </a:lnTo>
                  <a:lnTo>
                    <a:pt x="117347" y="294367"/>
                  </a:lnTo>
                  <a:close/>
                </a:path>
                <a:path w="226059" h="540385">
                  <a:moveTo>
                    <a:pt x="116585" y="294132"/>
                  </a:moveTo>
                  <a:lnTo>
                    <a:pt x="115823" y="293370"/>
                  </a:lnTo>
                  <a:lnTo>
                    <a:pt x="116281" y="293979"/>
                  </a:lnTo>
                  <a:lnTo>
                    <a:pt x="116585" y="294132"/>
                  </a:lnTo>
                  <a:close/>
                </a:path>
                <a:path w="226059" h="540385">
                  <a:moveTo>
                    <a:pt x="117465" y="336452"/>
                  </a:moveTo>
                  <a:lnTo>
                    <a:pt x="116786" y="336723"/>
                  </a:lnTo>
                  <a:lnTo>
                    <a:pt x="115823" y="338328"/>
                  </a:lnTo>
                  <a:lnTo>
                    <a:pt x="117347" y="336804"/>
                  </a:lnTo>
                  <a:lnTo>
                    <a:pt x="117465" y="336452"/>
                  </a:lnTo>
                  <a:close/>
                </a:path>
                <a:path w="226059" h="540385">
                  <a:moveTo>
                    <a:pt x="117348" y="540257"/>
                  </a:moveTo>
                  <a:lnTo>
                    <a:pt x="117347" y="336804"/>
                  </a:lnTo>
                  <a:lnTo>
                    <a:pt x="115823" y="338328"/>
                  </a:lnTo>
                  <a:lnTo>
                    <a:pt x="115823" y="540257"/>
                  </a:lnTo>
                  <a:lnTo>
                    <a:pt x="117348" y="540257"/>
                  </a:lnTo>
                  <a:close/>
                </a:path>
                <a:path w="226059" h="540385">
                  <a:moveTo>
                    <a:pt x="117347" y="294894"/>
                  </a:moveTo>
                  <a:lnTo>
                    <a:pt x="116585" y="294132"/>
                  </a:lnTo>
                  <a:lnTo>
                    <a:pt x="116281" y="293979"/>
                  </a:lnTo>
                  <a:lnTo>
                    <a:pt x="116585" y="294386"/>
                  </a:lnTo>
                  <a:lnTo>
                    <a:pt x="117347" y="294894"/>
                  </a:lnTo>
                  <a:close/>
                </a:path>
                <a:path w="226059" h="540385">
                  <a:moveTo>
                    <a:pt x="204978" y="306324"/>
                  </a:moveTo>
                  <a:lnTo>
                    <a:pt x="183715" y="305256"/>
                  </a:lnTo>
                  <a:lnTo>
                    <a:pt x="160039" y="303671"/>
                  </a:lnTo>
                  <a:lnTo>
                    <a:pt x="136733" y="300364"/>
                  </a:lnTo>
                  <a:lnTo>
                    <a:pt x="116585" y="294132"/>
                  </a:lnTo>
                  <a:lnTo>
                    <a:pt x="117347" y="294894"/>
                  </a:lnTo>
                  <a:lnTo>
                    <a:pt x="118109" y="296418"/>
                  </a:lnTo>
                  <a:lnTo>
                    <a:pt x="118109" y="314533"/>
                  </a:lnTo>
                  <a:lnTo>
                    <a:pt x="121503" y="315600"/>
                  </a:lnTo>
                  <a:lnTo>
                    <a:pt x="135208" y="312219"/>
                  </a:lnTo>
                  <a:lnTo>
                    <a:pt x="158400" y="308919"/>
                  </a:lnTo>
                  <a:lnTo>
                    <a:pt x="181805" y="307181"/>
                  </a:lnTo>
                  <a:lnTo>
                    <a:pt x="204978" y="306324"/>
                  </a:lnTo>
                  <a:close/>
                </a:path>
                <a:path w="226059" h="540385">
                  <a:moveTo>
                    <a:pt x="118109" y="296418"/>
                  </a:moveTo>
                  <a:lnTo>
                    <a:pt x="117347" y="294894"/>
                  </a:lnTo>
                  <a:lnTo>
                    <a:pt x="116585" y="294386"/>
                  </a:lnTo>
                  <a:lnTo>
                    <a:pt x="118109" y="296418"/>
                  </a:lnTo>
                  <a:close/>
                </a:path>
                <a:path w="226059" h="540385">
                  <a:moveTo>
                    <a:pt x="116786" y="336723"/>
                  </a:moveTo>
                  <a:lnTo>
                    <a:pt x="116585" y="336804"/>
                  </a:lnTo>
                  <a:lnTo>
                    <a:pt x="116585" y="337058"/>
                  </a:lnTo>
                  <a:lnTo>
                    <a:pt x="116786" y="336723"/>
                  </a:lnTo>
                  <a:close/>
                </a:path>
                <a:path w="226059" h="540385">
                  <a:moveTo>
                    <a:pt x="117500" y="336346"/>
                  </a:moveTo>
                  <a:lnTo>
                    <a:pt x="116803" y="336695"/>
                  </a:lnTo>
                  <a:lnTo>
                    <a:pt x="117465" y="336452"/>
                  </a:lnTo>
                  <a:close/>
                </a:path>
                <a:path w="226059" h="540385">
                  <a:moveTo>
                    <a:pt x="118109" y="334518"/>
                  </a:moveTo>
                  <a:lnTo>
                    <a:pt x="116803" y="336695"/>
                  </a:lnTo>
                  <a:lnTo>
                    <a:pt x="117500" y="336346"/>
                  </a:lnTo>
                  <a:lnTo>
                    <a:pt x="118109" y="334518"/>
                  </a:lnTo>
                  <a:close/>
                </a:path>
                <a:path w="226059" h="540385">
                  <a:moveTo>
                    <a:pt x="117856" y="336296"/>
                  </a:moveTo>
                  <a:lnTo>
                    <a:pt x="117465" y="336452"/>
                  </a:lnTo>
                  <a:lnTo>
                    <a:pt x="117347" y="336804"/>
                  </a:lnTo>
                  <a:lnTo>
                    <a:pt x="117856" y="336296"/>
                  </a:lnTo>
                  <a:close/>
                </a:path>
                <a:path w="226059" h="540385">
                  <a:moveTo>
                    <a:pt x="118109" y="336042"/>
                  </a:moveTo>
                  <a:lnTo>
                    <a:pt x="117500" y="336346"/>
                  </a:lnTo>
                  <a:lnTo>
                    <a:pt x="117856" y="336296"/>
                  </a:lnTo>
                  <a:lnTo>
                    <a:pt x="118109" y="336042"/>
                  </a:lnTo>
                  <a:close/>
                </a:path>
                <a:path w="226059" h="540385">
                  <a:moveTo>
                    <a:pt x="118109" y="336042"/>
                  </a:moveTo>
                  <a:lnTo>
                    <a:pt x="118109" y="334518"/>
                  </a:lnTo>
                  <a:lnTo>
                    <a:pt x="117500" y="336346"/>
                  </a:lnTo>
                  <a:lnTo>
                    <a:pt x="118109" y="336042"/>
                  </a:lnTo>
                  <a:close/>
                </a:path>
                <a:path w="226059" h="540385">
                  <a:moveTo>
                    <a:pt x="118109" y="336194"/>
                  </a:moveTo>
                  <a:lnTo>
                    <a:pt x="118109" y="336042"/>
                  </a:lnTo>
                  <a:lnTo>
                    <a:pt x="117856" y="336296"/>
                  </a:lnTo>
                  <a:lnTo>
                    <a:pt x="118109" y="336194"/>
                  </a:lnTo>
                  <a:close/>
                </a:path>
                <a:path w="226059" h="540385">
                  <a:moveTo>
                    <a:pt x="225552" y="320802"/>
                  </a:moveTo>
                  <a:lnTo>
                    <a:pt x="225552" y="310134"/>
                  </a:lnTo>
                  <a:lnTo>
                    <a:pt x="221742" y="306324"/>
                  </a:lnTo>
                  <a:lnTo>
                    <a:pt x="204978" y="306324"/>
                  </a:lnTo>
                  <a:lnTo>
                    <a:pt x="181805" y="307181"/>
                  </a:lnTo>
                  <a:lnTo>
                    <a:pt x="158400" y="308919"/>
                  </a:lnTo>
                  <a:lnTo>
                    <a:pt x="135208" y="312219"/>
                  </a:lnTo>
                  <a:lnTo>
                    <a:pt x="121503" y="315600"/>
                  </a:lnTo>
                  <a:lnTo>
                    <a:pt x="130945" y="318569"/>
                  </a:lnTo>
                  <a:lnTo>
                    <a:pt x="156176" y="322383"/>
                  </a:lnTo>
                  <a:lnTo>
                    <a:pt x="181805" y="324263"/>
                  </a:lnTo>
                  <a:lnTo>
                    <a:pt x="204978" y="325374"/>
                  </a:lnTo>
                  <a:lnTo>
                    <a:pt x="221742" y="325374"/>
                  </a:lnTo>
                  <a:lnTo>
                    <a:pt x="225552" y="320802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413" y="3394709"/>
              <a:ext cx="5291075" cy="9791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7436" y="3394709"/>
              <a:ext cx="117348" cy="9067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245350" y="2875280"/>
            <a:ext cx="1375410" cy="1181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Get server’s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IP  address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37465">
              <a:lnSpc>
                <a:spcPct val="100000"/>
              </a:lnSpc>
              <a:spcBef>
                <a:spcPts val="1275"/>
              </a:spcBef>
            </a:pPr>
            <a:r>
              <a:rPr sz="1600" spc="-5" dirty="0">
                <a:latin typeface="Arial"/>
                <a:cs typeface="Arial"/>
              </a:rPr>
              <a:t>Make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socket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06424" y="3697985"/>
            <a:ext cx="7364730" cy="2326005"/>
            <a:chOff x="1106424" y="3697985"/>
            <a:chExt cx="7364730" cy="2326005"/>
          </a:xfrm>
        </p:grpSpPr>
        <p:sp>
          <p:nvSpPr>
            <p:cNvPr id="12" name="object 12"/>
            <p:cNvSpPr/>
            <p:nvPr/>
          </p:nvSpPr>
          <p:spPr>
            <a:xfrm>
              <a:off x="6917436" y="3697985"/>
              <a:ext cx="241300" cy="485775"/>
            </a:xfrm>
            <a:custGeom>
              <a:avLst/>
              <a:gdLst/>
              <a:ahLst/>
              <a:cxnLst/>
              <a:rect l="l" t="t" r="r" b="b"/>
              <a:pathLst>
                <a:path w="241300" h="485775">
                  <a:moveTo>
                    <a:pt x="124205" y="220979"/>
                  </a:moveTo>
                  <a:lnTo>
                    <a:pt x="123697" y="219963"/>
                  </a:lnTo>
                  <a:lnTo>
                    <a:pt x="122681" y="219455"/>
                  </a:lnTo>
                  <a:lnTo>
                    <a:pt x="122681" y="21335"/>
                  </a:lnTo>
                  <a:lnTo>
                    <a:pt x="121919" y="19811"/>
                  </a:lnTo>
                  <a:lnTo>
                    <a:pt x="121157" y="19811"/>
                  </a:lnTo>
                  <a:lnTo>
                    <a:pt x="121157" y="19049"/>
                  </a:lnTo>
                  <a:lnTo>
                    <a:pt x="120395" y="19049"/>
                  </a:lnTo>
                  <a:lnTo>
                    <a:pt x="118109" y="16763"/>
                  </a:lnTo>
                  <a:lnTo>
                    <a:pt x="115061" y="15239"/>
                  </a:lnTo>
                  <a:lnTo>
                    <a:pt x="115061" y="14477"/>
                  </a:lnTo>
                  <a:lnTo>
                    <a:pt x="114299" y="14477"/>
                  </a:lnTo>
                  <a:lnTo>
                    <a:pt x="110489" y="12191"/>
                  </a:lnTo>
                  <a:lnTo>
                    <a:pt x="87051" y="6225"/>
                  </a:lnTo>
                  <a:lnTo>
                    <a:pt x="61922" y="2714"/>
                  </a:lnTo>
                  <a:lnTo>
                    <a:pt x="36502" y="894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9049"/>
                  </a:lnTo>
                  <a:lnTo>
                    <a:pt x="12191" y="19075"/>
                  </a:lnTo>
                  <a:lnTo>
                    <a:pt x="33551" y="19797"/>
                  </a:lnTo>
                  <a:lnTo>
                    <a:pt x="57202" y="21569"/>
                  </a:lnTo>
                  <a:lnTo>
                    <a:pt x="80636" y="24748"/>
                  </a:lnTo>
                  <a:lnTo>
                    <a:pt x="102107" y="29717"/>
                  </a:lnTo>
                  <a:lnTo>
                    <a:pt x="105155" y="31546"/>
                  </a:lnTo>
                  <a:lnTo>
                    <a:pt x="105155" y="31241"/>
                  </a:lnTo>
                  <a:lnTo>
                    <a:pt x="105917" y="31622"/>
                  </a:lnTo>
                  <a:lnTo>
                    <a:pt x="105917" y="28955"/>
                  </a:lnTo>
                  <a:lnTo>
                    <a:pt x="106679" y="32003"/>
                  </a:lnTo>
                  <a:lnTo>
                    <a:pt x="106679" y="31241"/>
                  </a:lnTo>
                  <a:lnTo>
                    <a:pt x="107187" y="32257"/>
                  </a:lnTo>
                  <a:lnTo>
                    <a:pt x="108203" y="32765"/>
                  </a:lnTo>
                  <a:lnTo>
                    <a:pt x="108203" y="230885"/>
                  </a:lnTo>
                  <a:lnTo>
                    <a:pt x="108965" y="232409"/>
                  </a:lnTo>
                  <a:lnTo>
                    <a:pt x="109727" y="232409"/>
                  </a:lnTo>
                  <a:lnTo>
                    <a:pt x="109727" y="233171"/>
                  </a:lnTo>
                  <a:lnTo>
                    <a:pt x="111251" y="234695"/>
                  </a:lnTo>
                  <a:lnTo>
                    <a:pt x="112013" y="234695"/>
                  </a:lnTo>
                  <a:lnTo>
                    <a:pt x="112013" y="235457"/>
                  </a:lnTo>
                  <a:lnTo>
                    <a:pt x="112775" y="235457"/>
                  </a:lnTo>
                  <a:lnTo>
                    <a:pt x="115061" y="236981"/>
                  </a:lnTo>
                  <a:lnTo>
                    <a:pt x="115823" y="237743"/>
                  </a:lnTo>
                  <a:lnTo>
                    <a:pt x="116585" y="237743"/>
                  </a:lnTo>
                  <a:lnTo>
                    <a:pt x="121157" y="240029"/>
                  </a:lnTo>
                  <a:lnTo>
                    <a:pt x="123443" y="240641"/>
                  </a:lnTo>
                  <a:lnTo>
                    <a:pt x="123443" y="220217"/>
                  </a:lnTo>
                  <a:lnTo>
                    <a:pt x="124205" y="220979"/>
                  </a:lnTo>
                  <a:close/>
                </a:path>
                <a:path w="241300" h="485775">
                  <a:moveTo>
                    <a:pt x="105918" y="454151"/>
                  </a:moveTo>
                  <a:lnTo>
                    <a:pt x="57716" y="463919"/>
                  </a:lnTo>
                  <a:lnTo>
                    <a:pt x="12192" y="466316"/>
                  </a:lnTo>
                  <a:lnTo>
                    <a:pt x="0" y="466343"/>
                  </a:lnTo>
                  <a:lnTo>
                    <a:pt x="0" y="485393"/>
                  </a:lnTo>
                  <a:lnTo>
                    <a:pt x="12192" y="485393"/>
                  </a:lnTo>
                  <a:lnTo>
                    <a:pt x="36038" y="484524"/>
                  </a:lnTo>
                  <a:lnTo>
                    <a:pt x="61650" y="482822"/>
                  </a:lnTo>
                  <a:lnTo>
                    <a:pt x="86917" y="479357"/>
                  </a:lnTo>
                  <a:lnTo>
                    <a:pt x="105155" y="474435"/>
                  </a:lnTo>
                  <a:lnTo>
                    <a:pt x="105155" y="454913"/>
                  </a:lnTo>
                  <a:lnTo>
                    <a:pt x="105918" y="454151"/>
                  </a:lnTo>
                  <a:close/>
                </a:path>
                <a:path w="241300" h="485775">
                  <a:moveTo>
                    <a:pt x="105917" y="32003"/>
                  </a:moveTo>
                  <a:lnTo>
                    <a:pt x="105155" y="31241"/>
                  </a:lnTo>
                  <a:lnTo>
                    <a:pt x="105155" y="31546"/>
                  </a:lnTo>
                  <a:lnTo>
                    <a:pt x="105917" y="32003"/>
                  </a:lnTo>
                  <a:close/>
                </a:path>
                <a:path w="241300" h="485775">
                  <a:moveTo>
                    <a:pt x="106375" y="453999"/>
                  </a:moveTo>
                  <a:lnTo>
                    <a:pt x="105155" y="454913"/>
                  </a:lnTo>
                  <a:lnTo>
                    <a:pt x="105155" y="474435"/>
                  </a:lnTo>
                  <a:lnTo>
                    <a:pt x="105918" y="474230"/>
                  </a:lnTo>
                  <a:lnTo>
                    <a:pt x="105918" y="454913"/>
                  </a:lnTo>
                  <a:lnTo>
                    <a:pt x="106375" y="453999"/>
                  </a:lnTo>
                  <a:close/>
                </a:path>
                <a:path w="241300" h="485775">
                  <a:moveTo>
                    <a:pt x="106679" y="32003"/>
                  </a:moveTo>
                  <a:lnTo>
                    <a:pt x="105917" y="28955"/>
                  </a:lnTo>
                  <a:lnTo>
                    <a:pt x="105917" y="31241"/>
                  </a:lnTo>
                  <a:lnTo>
                    <a:pt x="106679" y="32003"/>
                  </a:lnTo>
                  <a:close/>
                </a:path>
                <a:path w="241300" h="485775">
                  <a:moveTo>
                    <a:pt x="106679" y="32003"/>
                  </a:moveTo>
                  <a:lnTo>
                    <a:pt x="105917" y="31241"/>
                  </a:lnTo>
                  <a:lnTo>
                    <a:pt x="105917" y="31622"/>
                  </a:lnTo>
                  <a:lnTo>
                    <a:pt x="106679" y="32003"/>
                  </a:lnTo>
                  <a:close/>
                </a:path>
                <a:path w="241300" h="485775">
                  <a:moveTo>
                    <a:pt x="107441" y="230123"/>
                  </a:moveTo>
                  <a:lnTo>
                    <a:pt x="107441" y="32765"/>
                  </a:lnTo>
                  <a:lnTo>
                    <a:pt x="106679" y="32003"/>
                  </a:lnTo>
                  <a:lnTo>
                    <a:pt x="105917" y="31622"/>
                  </a:lnTo>
                  <a:lnTo>
                    <a:pt x="105917" y="227075"/>
                  </a:lnTo>
                  <a:lnTo>
                    <a:pt x="106679" y="227837"/>
                  </a:lnTo>
                  <a:lnTo>
                    <a:pt x="106679" y="228599"/>
                  </a:lnTo>
                  <a:lnTo>
                    <a:pt x="107441" y="230123"/>
                  </a:lnTo>
                  <a:close/>
                </a:path>
                <a:path w="241300" h="485775">
                  <a:moveTo>
                    <a:pt x="107442" y="452627"/>
                  </a:moveTo>
                  <a:lnTo>
                    <a:pt x="107441" y="256031"/>
                  </a:lnTo>
                  <a:lnTo>
                    <a:pt x="106679" y="256793"/>
                  </a:lnTo>
                  <a:lnTo>
                    <a:pt x="106679" y="257555"/>
                  </a:lnTo>
                  <a:lnTo>
                    <a:pt x="105917" y="258317"/>
                  </a:lnTo>
                  <a:lnTo>
                    <a:pt x="105918" y="454342"/>
                  </a:lnTo>
                  <a:lnTo>
                    <a:pt x="106375" y="453999"/>
                  </a:lnTo>
                  <a:lnTo>
                    <a:pt x="106679" y="453389"/>
                  </a:lnTo>
                  <a:lnTo>
                    <a:pt x="107442" y="452627"/>
                  </a:lnTo>
                  <a:close/>
                </a:path>
                <a:path w="241300" h="485775">
                  <a:moveTo>
                    <a:pt x="106562" y="453858"/>
                  </a:moveTo>
                  <a:lnTo>
                    <a:pt x="106375" y="453999"/>
                  </a:lnTo>
                  <a:lnTo>
                    <a:pt x="105918" y="454913"/>
                  </a:lnTo>
                  <a:lnTo>
                    <a:pt x="105918" y="456437"/>
                  </a:lnTo>
                  <a:lnTo>
                    <a:pt x="106562" y="453858"/>
                  </a:lnTo>
                  <a:close/>
                </a:path>
                <a:path w="241300" h="485775">
                  <a:moveTo>
                    <a:pt x="108204" y="473613"/>
                  </a:moveTo>
                  <a:lnTo>
                    <a:pt x="108204" y="452627"/>
                  </a:lnTo>
                  <a:lnTo>
                    <a:pt x="106984" y="453542"/>
                  </a:lnTo>
                  <a:lnTo>
                    <a:pt x="106679" y="454151"/>
                  </a:lnTo>
                  <a:lnTo>
                    <a:pt x="106679" y="453770"/>
                  </a:lnTo>
                  <a:lnTo>
                    <a:pt x="105918" y="456437"/>
                  </a:lnTo>
                  <a:lnTo>
                    <a:pt x="105918" y="474230"/>
                  </a:lnTo>
                  <a:lnTo>
                    <a:pt x="106679" y="474024"/>
                  </a:lnTo>
                  <a:lnTo>
                    <a:pt x="106679" y="454151"/>
                  </a:lnTo>
                  <a:lnTo>
                    <a:pt x="106984" y="453542"/>
                  </a:lnTo>
                  <a:lnTo>
                    <a:pt x="106984" y="473942"/>
                  </a:lnTo>
                  <a:lnTo>
                    <a:pt x="108204" y="473613"/>
                  </a:lnTo>
                  <a:close/>
                </a:path>
                <a:path w="241300" h="485775">
                  <a:moveTo>
                    <a:pt x="106679" y="453389"/>
                  </a:moveTo>
                  <a:lnTo>
                    <a:pt x="106375" y="453999"/>
                  </a:lnTo>
                  <a:lnTo>
                    <a:pt x="106562" y="453858"/>
                  </a:lnTo>
                  <a:lnTo>
                    <a:pt x="106679" y="453389"/>
                  </a:lnTo>
                  <a:close/>
                </a:path>
                <a:path w="241300" h="485775">
                  <a:moveTo>
                    <a:pt x="107187" y="32257"/>
                  </a:moveTo>
                  <a:lnTo>
                    <a:pt x="106679" y="31241"/>
                  </a:lnTo>
                  <a:lnTo>
                    <a:pt x="106679" y="32003"/>
                  </a:lnTo>
                  <a:lnTo>
                    <a:pt x="107187" y="32257"/>
                  </a:lnTo>
                  <a:close/>
                </a:path>
                <a:path w="241300" h="485775">
                  <a:moveTo>
                    <a:pt x="107441" y="32765"/>
                  </a:moveTo>
                  <a:lnTo>
                    <a:pt x="107187" y="32257"/>
                  </a:lnTo>
                  <a:lnTo>
                    <a:pt x="106679" y="32003"/>
                  </a:lnTo>
                  <a:lnTo>
                    <a:pt x="107441" y="32765"/>
                  </a:lnTo>
                  <a:close/>
                </a:path>
                <a:path w="241300" h="485775">
                  <a:moveTo>
                    <a:pt x="107442" y="452627"/>
                  </a:moveTo>
                  <a:lnTo>
                    <a:pt x="106679" y="453389"/>
                  </a:lnTo>
                  <a:lnTo>
                    <a:pt x="107188" y="453135"/>
                  </a:lnTo>
                  <a:lnTo>
                    <a:pt x="107442" y="452627"/>
                  </a:lnTo>
                  <a:close/>
                </a:path>
                <a:path w="241300" h="485775">
                  <a:moveTo>
                    <a:pt x="107188" y="453135"/>
                  </a:moveTo>
                  <a:lnTo>
                    <a:pt x="106679" y="453389"/>
                  </a:lnTo>
                  <a:lnTo>
                    <a:pt x="106679" y="453770"/>
                  </a:lnTo>
                  <a:lnTo>
                    <a:pt x="106984" y="453542"/>
                  </a:lnTo>
                  <a:lnTo>
                    <a:pt x="107188" y="453135"/>
                  </a:lnTo>
                  <a:close/>
                </a:path>
                <a:path w="241300" h="485775">
                  <a:moveTo>
                    <a:pt x="108203" y="230885"/>
                  </a:moveTo>
                  <a:lnTo>
                    <a:pt x="108203" y="32765"/>
                  </a:lnTo>
                  <a:lnTo>
                    <a:pt x="107187" y="32257"/>
                  </a:lnTo>
                  <a:lnTo>
                    <a:pt x="107441" y="32765"/>
                  </a:lnTo>
                  <a:lnTo>
                    <a:pt x="107441" y="230123"/>
                  </a:lnTo>
                  <a:lnTo>
                    <a:pt x="108203" y="230885"/>
                  </a:lnTo>
                  <a:close/>
                </a:path>
                <a:path w="241300" h="485775">
                  <a:moveTo>
                    <a:pt x="219456" y="252221"/>
                  </a:moveTo>
                  <a:lnTo>
                    <a:pt x="218694" y="252221"/>
                  </a:lnTo>
                  <a:lnTo>
                    <a:pt x="196484" y="251425"/>
                  </a:lnTo>
                  <a:lnTo>
                    <a:pt x="194594" y="251323"/>
                  </a:lnTo>
                  <a:lnTo>
                    <a:pt x="169221" y="249507"/>
                  </a:lnTo>
                  <a:lnTo>
                    <a:pt x="143238" y="245931"/>
                  </a:lnTo>
                  <a:lnTo>
                    <a:pt x="132191" y="242979"/>
                  </a:lnTo>
                  <a:lnTo>
                    <a:pt x="120395" y="246125"/>
                  </a:lnTo>
                  <a:lnTo>
                    <a:pt x="116585" y="247649"/>
                  </a:lnTo>
                  <a:lnTo>
                    <a:pt x="115823" y="248411"/>
                  </a:lnTo>
                  <a:lnTo>
                    <a:pt x="115061" y="248411"/>
                  </a:lnTo>
                  <a:lnTo>
                    <a:pt x="112775" y="249935"/>
                  </a:lnTo>
                  <a:lnTo>
                    <a:pt x="112013" y="250697"/>
                  </a:lnTo>
                  <a:lnTo>
                    <a:pt x="111251" y="250697"/>
                  </a:lnTo>
                  <a:lnTo>
                    <a:pt x="111251" y="251459"/>
                  </a:lnTo>
                  <a:lnTo>
                    <a:pt x="107441" y="255269"/>
                  </a:lnTo>
                  <a:lnTo>
                    <a:pt x="107442" y="452627"/>
                  </a:lnTo>
                  <a:lnTo>
                    <a:pt x="107188" y="453135"/>
                  </a:lnTo>
                  <a:lnTo>
                    <a:pt x="108204" y="452627"/>
                  </a:lnTo>
                  <a:lnTo>
                    <a:pt x="108204" y="473613"/>
                  </a:lnTo>
                  <a:lnTo>
                    <a:pt x="109728" y="473201"/>
                  </a:lnTo>
                  <a:lnTo>
                    <a:pt x="114300" y="471677"/>
                  </a:lnTo>
                  <a:lnTo>
                    <a:pt x="114300" y="470915"/>
                  </a:lnTo>
                  <a:lnTo>
                    <a:pt x="115062" y="470915"/>
                  </a:lnTo>
                  <a:lnTo>
                    <a:pt x="118110" y="468629"/>
                  </a:lnTo>
                  <a:lnTo>
                    <a:pt x="118872" y="468629"/>
                  </a:lnTo>
                  <a:lnTo>
                    <a:pt x="118872" y="467867"/>
                  </a:lnTo>
                  <a:lnTo>
                    <a:pt x="119634" y="467867"/>
                  </a:lnTo>
                  <a:lnTo>
                    <a:pt x="121920" y="465581"/>
                  </a:lnTo>
                  <a:lnTo>
                    <a:pt x="122682" y="464057"/>
                  </a:lnTo>
                  <a:lnTo>
                    <a:pt x="122681" y="265937"/>
                  </a:lnTo>
                  <a:lnTo>
                    <a:pt x="123697" y="265429"/>
                  </a:lnTo>
                  <a:lnTo>
                    <a:pt x="124205" y="264413"/>
                  </a:lnTo>
                  <a:lnTo>
                    <a:pt x="124205" y="265175"/>
                  </a:lnTo>
                  <a:lnTo>
                    <a:pt x="124967" y="262127"/>
                  </a:lnTo>
                  <a:lnTo>
                    <a:pt x="124967" y="264794"/>
                  </a:lnTo>
                  <a:lnTo>
                    <a:pt x="128777" y="262889"/>
                  </a:lnTo>
                  <a:lnTo>
                    <a:pt x="151199" y="257758"/>
                  </a:lnTo>
                  <a:lnTo>
                    <a:pt x="173750" y="254784"/>
                  </a:lnTo>
                  <a:lnTo>
                    <a:pt x="195556" y="253260"/>
                  </a:lnTo>
                  <a:lnTo>
                    <a:pt x="197708" y="253144"/>
                  </a:lnTo>
                  <a:lnTo>
                    <a:pt x="219456" y="252221"/>
                  </a:lnTo>
                  <a:close/>
                </a:path>
                <a:path w="241300" h="485775">
                  <a:moveTo>
                    <a:pt x="123697" y="219963"/>
                  </a:moveTo>
                  <a:lnTo>
                    <a:pt x="123443" y="219455"/>
                  </a:lnTo>
                  <a:lnTo>
                    <a:pt x="123443" y="22859"/>
                  </a:lnTo>
                  <a:lnTo>
                    <a:pt x="122681" y="22097"/>
                  </a:lnTo>
                  <a:lnTo>
                    <a:pt x="122681" y="219455"/>
                  </a:lnTo>
                  <a:lnTo>
                    <a:pt x="123697" y="219963"/>
                  </a:lnTo>
                  <a:close/>
                </a:path>
                <a:path w="241300" h="485775">
                  <a:moveTo>
                    <a:pt x="123697" y="265429"/>
                  </a:moveTo>
                  <a:lnTo>
                    <a:pt x="122681" y="265937"/>
                  </a:lnTo>
                  <a:lnTo>
                    <a:pt x="122682" y="464057"/>
                  </a:lnTo>
                  <a:lnTo>
                    <a:pt x="123444" y="463295"/>
                  </a:lnTo>
                  <a:lnTo>
                    <a:pt x="123443" y="265937"/>
                  </a:lnTo>
                  <a:lnTo>
                    <a:pt x="123697" y="265429"/>
                  </a:lnTo>
                  <a:close/>
                </a:path>
                <a:path w="241300" h="485775">
                  <a:moveTo>
                    <a:pt x="124967" y="220598"/>
                  </a:moveTo>
                  <a:lnTo>
                    <a:pt x="124967" y="26669"/>
                  </a:lnTo>
                  <a:lnTo>
                    <a:pt x="124205" y="25145"/>
                  </a:lnTo>
                  <a:lnTo>
                    <a:pt x="124205" y="24383"/>
                  </a:lnTo>
                  <a:lnTo>
                    <a:pt x="123443" y="23621"/>
                  </a:lnTo>
                  <a:lnTo>
                    <a:pt x="123443" y="219455"/>
                  </a:lnTo>
                  <a:lnTo>
                    <a:pt x="124205" y="220217"/>
                  </a:lnTo>
                  <a:lnTo>
                    <a:pt x="124967" y="220598"/>
                  </a:lnTo>
                  <a:close/>
                </a:path>
                <a:path w="241300" h="485775">
                  <a:moveTo>
                    <a:pt x="124205" y="220217"/>
                  </a:moveTo>
                  <a:lnTo>
                    <a:pt x="123443" y="219455"/>
                  </a:lnTo>
                  <a:lnTo>
                    <a:pt x="123697" y="219963"/>
                  </a:lnTo>
                  <a:lnTo>
                    <a:pt x="124205" y="220217"/>
                  </a:lnTo>
                  <a:close/>
                </a:path>
                <a:path w="241300" h="485775">
                  <a:moveTo>
                    <a:pt x="124967" y="241048"/>
                  </a:moveTo>
                  <a:lnTo>
                    <a:pt x="124967" y="223265"/>
                  </a:lnTo>
                  <a:lnTo>
                    <a:pt x="124406" y="221020"/>
                  </a:lnTo>
                  <a:lnTo>
                    <a:pt x="124205" y="220979"/>
                  </a:lnTo>
                  <a:lnTo>
                    <a:pt x="123443" y="220217"/>
                  </a:lnTo>
                  <a:lnTo>
                    <a:pt x="123443" y="240641"/>
                  </a:lnTo>
                  <a:lnTo>
                    <a:pt x="124967" y="241048"/>
                  </a:lnTo>
                  <a:close/>
                </a:path>
                <a:path w="241300" h="485775">
                  <a:moveTo>
                    <a:pt x="124205" y="265175"/>
                  </a:moveTo>
                  <a:lnTo>
                    <a:pt x="123697" y="265429"/>
                  </a:lnTo>
                  <a:lnTo>
                    <a:pt x="123443" y="265937"/>
                  </a:lnTo>
                  <a:lnTo>
                    <a:pt x="124205" y="265175"/>
                  </a:lnTo>
                  <a:close/>
                </a:path>
                <a:path w="241300" h="485775">
                  <a:moveTo>
                    <a:pt x="124968" y="459485"/>
                  </a:moveTo>
                  <a:lnTo>
                    <a:pt x="124967" y="264794"/>
                  </a:lnTo>
                  <a:lnTo>
                    <a:pt x="124205" y="265175"/>
                  </a:lnTo>
                  <a:lnTo>
                    <a:pt x="123443" y="265937"/>
                  </a:lnTo>
                  <a:lnTo>
                    <a:pt x="123444" y="462533"/>
                  </a:lnTo>
                  <a:lnTo>
                    <a:pt x="124205" y="461009"/>
                  </a:lnTo>
                  <a:lnTo>
                    <a:pt x="124205" y="460247"/>
                  </a:lnTo>
                  <a:lnTo>
                    <a:pt x="124968" y="459485"/>
                  </a:lnTo>
                  <a:close/>
                </a:path>
                <a:path w="241300" h="485775">
                  <a:moveTo>
                    <a:pt x="124396" y="220979"/>
                  </a:moveTo>
                  <a:lnTo>
                    <a:pt x="124205" y="220217"/>
                  </a:lnTo>
                  <a:lnTo>
                    <a:pt x="123697" y="219963"/>
                  </a:lnTo>
                  <a:lnTo>
                    <a:pt x="124205" y="220979"/>
                  </a:lnTo>
                  <a:lnTo>
                    <a:pt x="124396" y="220979"/>
                  </a:lnTo>
                  <a:close/>
                </a:path>
                <a:path w="241300" h="485775">
                  <a:moveTo>
                    <a:pt x="124205" y="265175"/>
                  </a:moveTo>
                  <a:lnTo>
                    <a:pt x="124205" y="264413"/>
                  </a:lnTo>
                  <a:lnTo>
                    <a:pt x="123697" y="265429"/>
                  </a:lnTo>
                  <a:lnTo>
                    <a:pt x="124205" y="265175"/>
                  </a:lnTo>
                  <a:close/>
                </a:path>
                <a:path w="241300" h="485775">
                  <a:moveTo>
                    <a:pt x="125729" y="220979"/>
                  </a:moveTo>
                  <a:lnTo>
                    <a:pt x="124205" y="220217"/>
                  </a:lnTo>
                  <a:lnTo>
                    <a:pt x="124396" y="220979"/>
                  </a:lnTo>
                  <a:lnTo>
                    <a:pt x="125729" y="220979"/>
                  </a:lnTo>
                  <a:close/>
                </a:path>
                <a:path w="241300" h="485775">
                  <a:moveTo>
                    <a:pt x="124967" y="264794"/>
                  </a:moveTo>
                  <a:lnTo>
                    <a:pt x="124967" y="262127"/>
                  </a:lnTo>
                  <a:lnTo>
                    <a:pt x="124205" y="265175"/>
                  </a:lnTo>
                  <a:lnTo>
                    <a:pt x="124967" y="264794"/>
                  </a:lnTo>
                  <a:close/>
                </a:path>
                <a:path w="241300" h="485775">
                  <a:moveTo>
                    <a:pt x="124967" y="221132"/>
                  </a:moveTo>
                  <a:lnTo>
                    <a:pt x="124967" y="220979"/>
                  </a:lnTo>
                  <a:lnTo>
                    <a:pt x="124396" y="220979"/>
                  </a:lnTo>
                  <a:lnTo>
                    <a:pt x="124967" y="221132"/>
                  </a:lnTo>
                  <a:close/>
                </a:path>
                <a:path w="241300" h="485775">
                  <a:moveTo>
                    <a:pt x="219456" y="233171"/>
                  </a:moveTo>
                  <a:lnTo>
                    <a:pt x="197708" y="232398"/>
                  </a:lnTo>
                  <a:lnTo>
                    <a:pt x="173093" y="230652"/>
                  </a:lnTo>
                  <a:lnTo>
                    <a:pt x="148798" y="227308"/>
                  </a:lnTo>
                  <a:lnTo>
                    <a:pt x="128015" y="221741"/>
                  </a:lnTo>
                  <a:lnTo>
                    <a:pt x="124406" y="221020"/>
                  </a:lnTo>
                  <a:lnTo>
                    <a:pt x="124967" y="223265"/>
                  </a:lnTo>
                  <a:lnTo>
                    <a:pt x="124967" y="241048"/>
                  </a:lnTo>
                  <a:lnTo>
                    <a:pt x="132191" y="242979"/>
                  </a:lnTo>
                  <a:lnTo>
                    <a:pt x="143666" y="239917"/>
                  </a:lnTo>
                  <a:lnTo>
                    <a:pt x="168992" y="236215"/>
                  </a:lnTo>
                  <a:lnTo>
                    <a:pt x="194594" y="234229"/>
                  </a:lnTo>
                  <a:lnTo>
                    <a:pt x="218694" y="233171"/>
                  </a:lnTo>
                  <a:lnTo>
                    <a:pt x="219456" y="233171"/>
                  </a:lnTo>
                  <a:close/>
                </a:path>
                <a:path w="241300" h="485775">
                  <a:moveTo>
                    <a:pt x="240792" y="248411"/>
                  </a:moveTo>
                  <a:lnTo>
                    <a:pt x="240792" y="237743"/>
                  </a:lnTo>
                  <a:lnTo>
                    <a:pt x="236220" y="233171"/>
                  </a:lnTo>
                  <a:lnTo>
                    <a:pt x="218694" y="233171"/>
                  </a:lnTo>
                  <a:lnTo>
                    <a:pt x="194594" y="234229"/>
                  </a:lnTo>
                  <a:lnTo>
                    <a:pt x="168992" y="236215"/>
                  </a:lnTo>
                  <a:lnTo>
                    <a:pt x="143666" y="239917"/>
                  </a:lnTo>
                  <a:lnTo>
                    <a:pt x="132191" y="242979"/>
                  </a:lnTo>
                  <a:lnTo>
                    <a:pt x="143238" y="245931"/>
                  </a:lnTo>
                  <a:lnTo>
                    <a:pt x="169221" y="249507"/>
                  </a:lnTo>
                  <a:lnTo>
                    <a:pt x="194594" y="251323"/>
                  </a:lnTo>
                  <a:lnTo>
                    <a:pt x="196484" y="251425"/>
                  </a:lnTo>
                  <a:lnTo>
                    <a:pt x="218694" y="252221"/>
                  </a:lnTo>
                  <a:lnTo>
                    <a:pt x="236220" y="252221"/>
                  </a:lnTo>
                  <a:lnTo>
                    <a:pt x="240792" y="248411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6424" y="4373879"/>
              <a:ext cx="7364730" cy="164973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92022" y="5890514"/>
            <a:ext cx="51815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. .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55256" y="5502655"/>
            <a:ext cx="13081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Arial"/>
                <a:cs typeface="Arial"/>
              </a:rPr>
              <a:t>Try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connect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56297" y="5414009"/>
            <a:ext cx="236220" cy="520065"/>
          </a:xfrm>
          <a:custGeom>
            <a:avLst/>
            <a:gdLst/>
            <a:ahLst/>
            <a:cxnLst/>
            <a:rect l="l" t="t" r="r" b="b"/>
            <a:pathLst>
              <a:path w="236220" h="520064">
                <a:moveTo>
                  <a:pt x="122681" y="237998"/>
                </a:moveTo>
                <a:lnTo>
                  <a:pt x="122681" y="23622"/>
                </a:lnTo>
                <a:lnTo>
                  <a:pt x="121919" y="22860"/>
                </a:lnTo>
                <a:lnTo>
                  <a:pt x="121919" y="22098"/>
                </a:lnTo>
                <a:lnTo>
                  <a:pt x="119633" y="19812"/>
                </a:lnTo>
                <a:lnTo>
                  <a:pt x="118109" y="17526"/>
                </a:lnTo>
                <a:lnTo>
                  <a:pt x="116585" y="16002"/>
                </a:lnTo>
                <a:lnTo>
                  <a:pt x="63941" y="2847"/>
                </a:lnTo>
                <a:lnTo>
                  <a:pt x="12191" y="0"/>
                </a:lnTo>
                <a:lnTo>
                  <a:pt x="761" y="0"/>
                </a:lnTo>
                <a:lnTo>
                  <a:pt x="0" y="19050"/>
                </a:lnTo>
                <a:lnTo>
                  <a:pt x="12191" y="19067"/>
                </a:lnTo>
                <a:lnTo>
                  <a:pt x="33603" y="19546"/>
                </a:lnTo>
                <a:lnTo>
                  <a:pt x="58078" y="21278"/>
                </a:lnTo>
                <a:lnTo>
                  <a:pt x="82279" y="24754"/>
                </a:lnTo>
                <a:lnTo>
                  <a:pt x="103631" y="30480"/>
                </a:lnTo>
                <a:lnTo>
                  <a:pt x="103631" y="28194"/>
                </a:lnTo>
                <a:lnTo>
                  <a:pt x="105155" y="31242"/>
                </a:lnTo>
                <a:lnTo>
                  <a:pt x="105917" y="32004"/>
                </a:lnTo>
                <a:lnTo>
                  <a:pt x="105917" y="247650"/>
                </a:lnTo>
                <a:lnTo>
                  <a:pt x="106679" y="248412"/>
                </a:lnTo>
                <a:lnTo>
                  <a:pt x="106679" y="249174"/>
                </a:lnTo>
                <a:lnTo>
                  <a:pt x="110489" y="252984"/>
                </a:lnTo>
                <a:lnTo>
                  <a:pt x="113537" y="254508"/>
                </a:lnTo>
                <a:lnTo>
                  <a:pt x="114299" y="255270"/>
                </a:lnTo>
                <a:lnTo>
                  <a:pt x="120889" y="258165"/>
                </a:lnTo>
                <a:lnTo>
                  <a:pt x="121157" y="258234"/>
                </a:lnTo>
                <a:lnTo>
                  <a:pt x="121157" y="236220"/>
                </a:lnTo>
                <a:lnTo>
                  <a:pt x="122072" y="237591"/>
                </a:lnTo>
                <a:lnTo>
                  <a:pt x="122681" y="237998"/>
                </a:lnTo>
                <a:close/>
              </a:path>
              <a:path w="236220" h="520064">
                <a:moveTo>
                  <a:pt x="104394" y="488442"/>
                </a:moveTo>
                <a:lnTo>
                  <a:pt x="84392" y="494468"/>
                </a:lnTo>
                <a:lnTo>
                  <a:pt x="59193" y="498005"/>
                </a:lnTo>
                <a:lnTo>
                  <a:pt x="33544" y="499807"/>
                </a:lnTo>
                <a:lnTo>
                  <a:pt x="12192" y="500634"/>
                </a:lnTo>
                <a:lnTo>
                  <a:pt x="0" y="500634"/>
                </a:lnTo>
                <a:lnTo>
                  <a:pt x="762" y="519684"/>
                </a:lnTo>
                <a:lnTo>
                  <a:pt x="12192" y="519684"/>
                </a:lnTo>
                <a:lnTo>
                  <a:pt x="36275" y="518771"/>
                </a:lnTo>
                <a:lnTo>
                  <a:pt x="62912" y="516745"/>
                </a:lnTo>
                <a:lnTo>
                  <a:pt x="89144" y="512759"/>
                </a:lnTo>
                <a:lnTo>
                  <a:pt x="103632" y="508457"/>
                </a:lnTo>
                <a:lnTo>
                  <a:pt x="103632" y="490728"/>
                </a:lnTo>
                <a:lnTo>
                  <a:pt x="104394" y="488442"/>
                </a:lnTo>
                <a:close/>
              </a:path>
              <a:path w="236220" h="520064">
                <a:moveTo>
                  <a:pt x="105155" y="31242"/>
                </a:moveTo>
                <a:lnTo>
                  <a:pt x="103631" y="28194"/>
                </a:lnTo>
                <a:lnTo>
                  <a:pt x="104317" y="30937"/>
                </a:lnTo>
                <a:lnTo>
                  <a:pt x="104393" y="30480"/>
                </a:lnTo>
                <a:lnTo>
                  <a:pt x="105155" y="31242"/>
                </a:lnTo>
                <a:close/>
              </a:path>
              <a:path w="236220" h="520064">
                <a:moveTo>
                  <a:pt x="104317" y="30937"/>
                </a:moveTo>
                <a:lnTo>
                  <a:pt x="103631" y="28194"/>
                </a:lnTo>
                <a:lnTo>
                  <a:pt x="103631" y="30480"/>
                </a:lnTo>
                <a:lnTo>
                  <a:pt x="104317" y="30937"/>
                </a:lnTo>
                <a:close/>
              </a:path>
              <a:path w="236220" h="520064">
                <a:moveTo>
                  <a:pt x="104393" y="242316"/>
                </a:moveTo>
                <a:lnTo>
                  <a:pt x="104393" y="31242"/>
                </a:lnTo>
                <a:lnTo>
                  <a:pt x="104317" y="30937"/>
                </a:lnTo>
                <a:lnTo>
                  <a:pt x="103631" y="30480"/>
                </a:lnTo>
                <a:lnTo>
                  <a:pt x="103631" y="241554"/>
                </a:lnTo>
                <a:lnTo>
                  <a:pt x="104393" y="242316"/>
                </a:lnTo>
                <a:close/>
              </a:path>
              <a:path w="236220" h="520064">
                <a:moveTo>
                  <a:pt x="105918" y="486918"/>
                </a:moveTo>
                <a:lnTo>
                  <a:pt x="105917" y="272034"/>
                </a:lnTo>
                <a:lnTo>
                  <a:pt x="105155" y="272796"/>
                </a:lnTo>
                <a:lnTo>
                  <a:pt x="105155" y="273558"/>
                </a:lnTo>
                <a:lnTo>
                  <a:pt x="104393" y="274320"/>
                </a:lnTo>
                <a:lnTo>
                  <a:pt x="104393" y="277368"/>
                </a:lnTo>
                <a:lnTo>
                  <a:pt x="103631" y="277368"/>
                </a:lnTo>
                <a:lnTo>
                  <a:pt x="103632" y="488671"/>
                </a:lnTo>
                <a:lnTo>
                  <a:pt x="104394" y="488442"/>
                </a:lnTo>
                <a:lnTo>
                  <a:pt x="105918" y="486918"/>
                </a:lnTo>
                <a:close/>
              </a:path>
              <a:path w="236220" h="520064">
                <a:moveTo>
                  <a:pt x="105918" y="486918"/>
                </a:moveTo>
                <a:lnTo>
                  <a:pt x="104394" y="488442"/>
                </a:lnTo>
                <a:lnTo>
                  <a:pt x="103632" y="490728"/>
                </a:lnTo>
                <a:lnTo>
                  <a:pt x="104394" y="489966"/>
                </a:lnTo>
                <a:lnTo>
                  <a:pt x="104394" y="489204"/>
                </a:lnTo>
                <a:lnTo>
                  <a:pt x="105918" y="486918"/>
                </a:lnTo>
                <a:close/>
              </a:path>
              <a:path w="236220" h="520064">
                <a:moveTo>
                  <a:pt x="104394" y="489966"/>
                </a:moveTo>
                <a:lnTo>
                  <a:pt x="103632" y="490728"/>
                </a:lnTo>
                <a:lnTo>
                  <a:pt x="103632" y="491490"/>
                </a:lnTo>
                <a:lnTo>
                  <a:pt x="104394" y="489966"/>
                </a:lnTo>
                <a:close/>
              </a:path>
              <a:path w="236220" h="520064">
                <a:moveTo>
                  <a:pt x="214884" y="268986"/>
                </a:moveTo>
                <a:lnTo>
                  <a:pt x="203454" y="268986"/>
                </a:lnTo>
                <a:lnTo>
                  <a:pt x="182117" y="267462"/>
                </a:lnTo>
                <a:lnTo>
                  <a:pt x="162305" y="265938"/>
                </a:lnTo>
                <a:lnTo>
                  <a:pt x="153161" y="265176"/>
                </a:lnTo>
                <a:lnTo>
                  <a:pt x="144779" y="263652"/>
                </a:lnTo>
                <a:lnTo>
                  <a:pt x="137411" y="261942"/>
                </a:lnTo>
                <a:lnTo>
                  <a:pt x="129020" y="260251"/>
                </a:lnTo>
                <a:lnTo>
                  <a:pt x="128657" y="260158"/>
                </a:lnTo>
                <a:lnTo>
                  <a:pt x="113537" y="265176"/>
                </a:lnTo>
                <a:lnTo>
                  <a:pt x="110489" y="266700"/>
                </a:lnTo>
                <a:lnTo>
                  <a:pt x="109727" y="267462"/>
                </a:lnTo>
                <a:lnTo>
                  <a:pt x="108965" y="267462"/>
                </a:lnTo>
                <a:lnTo>
                  <a:pt x="108965" y="268224"/>
                </a:lnTo>
                <a:lnTo>
                  <a:pt x="105917" y="271272"/>
                </a:lnTo>
                <a:lnTo>
                  <a:pt x="105918" y="486918"/>
                </a:lnTo>
                <a:lnTo>
                  <a:pt x="104394" y="489204"/>
                </a:lnTo>
                <a:lnTo>
                  <a:pt x="104394" y="489966"/>
                </a:lnTo>
                <a:lnTo>
                  <a:pt x="103632" y="491490"/>
                </a:lnTo>
                <a:lnTo>
                  <a:pt x="103632" y="508457"/>
                </a:lnTo>
                <a:lnTo>
                  <a:pt x="112014" y="505968"/>
                </a:lnTo>
                <a:lnTo>
                  <a:pt x="116586" y="503682"/>
                </a:lnTo>
                <a:lnTo>
                  <a:pt x="117348" y="502920"/>
                </a:lnTo>
                <a:lnTo>
                  <a:pt x="117348" y="502158"/>
                </a:lnTo>
                <a:lnTo>
                  <a:pt x="121157" y="498348"/>
                </a:lnTo>
                <a:lnTo>
                  <a:pt x="121157" y="282702"/>
                </a:lnTo>
                <a:lnTo>
                  <a:pt x="121919" y="281559"/>
                </a:lnTo>
                <a:lnTo>
                  <a:pt x="121919" y="281178"/>
                </a:lnTo>
                <a:lnTo>
                  <a:pt x="122681" y="278892"/>
                </a:lnTo>
                <a:lnTo>
                  <a:pt x="122681" y="281686"/>
                </a:lnTo>
                <a:lnTo>
                  <a:pt x="123443" y="281178"/>
                </a:lnTo>
                <a:lnTo>
                  <a:pt x="145186" y="275077"/>
                </a:lnTo>
                <a:lnTo>
                  <a:pt x="168592" y="271714"/>
                </a:lnTo>
                <a:lnTo>
                  <a:pt x="192284" y="270035"/>
                </a:lnTo>
                <a:lnTo>
                  <a:pt x="214884" y="268986"/>
                </a:lnTo>
                <a:close/>
              </a:path>
              <a:path w="236220" h="520064">
                <a:moveTo>
                  <a:pt x="105346" y="31623"/>
                </a:moveTo>
                <a:lnTo>
                  <a:pt x="105155" y="31242"/>
                </a:lnTo>
                <a:lnTo>
                  <a:pt x="104393" y="30480"/>
                </a:lnTo>
                <a:lnTo>
                  <a:pt x="105003" y="31394"/>
                </a:lnTo>
                <a:lnTo>
                  <a:pt x="105346" y="31623"/>
                </a:lnTo>
                <a:close/>
              </a:path>
              <a:path w="236220" h="520064">
                <a:moveTo>
                  <a:pt x="105003" y="31394"/>
                </a:moveTo>
                <a:lnTo>
                  <a:pt x="104393" y="30480"/>
                </a:lnTo>
                <a:lnTo>
                  <a:pt x="104393" y="30988"/>
                </a:lnTo>
                <a:lnTo>
                  <a:pt x="105003" y="31394"/>
                </a:lnTo>
                <a:close/>
              </a:path>
              <a:path w="236220" h="520064">
                <a:moveTo>
                  <a:pt x="105917" y="247650"/>
                </a:moveTo>
                <a:lnTo>
                  <a:pt x="105917" y="32766"/>
                </a:lnTo>
                <a:lnTo>
                  <a:pt x="105003" y="31394"/>
                </a:lnTo>
                <a:lnTo>
                  <a:pt x="104393" y="30988"/>
                </a:lnTo>
                <a:lnTo>
                  <a:pt x="104393" y="244602"/>
                </a:lnTo>
                <a:lnTo>
                  <a:pt x="105155" y="245364"/>
                </a:lnTo>
                <a:lnTo>
                  <a:pt x="105155" y="246888"/>
                </a:lnTo>
                <a:lnTo>
                  <a:pt x="105917" y="247650"/>
                </a:lnTo>
                <a:close/>
              </a:path>
              <a:path w="236220" h="520064">
                <a:moveTo>
                  <a:pt x="105917" y="32766"/>
                </a:moveTo>
                <a:lnTo>
                  <a:pt x="105346" y="31623"/>
                </a:lnTo>
                <a:lnTo>
                  <a:pt x="105003" y="31394"/>
                </a:lnTo>
                <a:lnTo>
                  <a:pt x="105917" y="32766"/>
                </a:lnTo>
                <a:close/>
              </a:path>
              <a:path w="236220" h="520064">
                <a:moveTo>
                  <a:pt x="105917" y="32004"/>
                </a:moveTo>
                <a:lnTo>
                  <a:pt x="105155" y="31242"/>
                </a:lnTo>
                <a:lnTo>
                  <a:pt x="105346" y="31623"/>
                </a:lnTo>
                <a:lnTo>
                  <a:pt x="105917" y="32004"/>
                </a:lnTo>
                <a:close/>
              </a:path>
              <a:path w="236220" h="520064">
                <a:moveTo>
                  <a:pt x="105917" y="32766"/>
                </a:moveTo>
                <a:lnTo>
                  <a:pt x="105917" y="32004"/>
                </a:lnTo>
                <a:lnTo>
                  <a:pt x="105346" y="31623"/>
                </a:lnTo>
                <a:lnTo>
                  <a:pt x="105917" y="32766"/>
                </a:lnTo>
                <a:close/>
              </a:path>
              <a:path w="236220" h="520064">
                <a:moveTo>
                  <a:pt x="122072" y="237591"/>
                </a:moveTo>
                <a:lnTo>
                  <a:pt x="121157" y="236220"/>
                </a:lnTo>
                <a:lnTo>
                  <a:pt x="121729" y="237363"/>
                </a:lnTo>
                <a:lnTo>
                  <a:pt x="122072" y="237591"/>
                </a:lnTo>
                <a:close/>
              </a:path>
              <a:path w="236220" h="520064">
                <a:moveTo>
                  <a:pt x="121729" y="237363"/>
                </a:moveTo>
                <a:lnTo>
                  <a:pt x="121157" y="236220"/>
                </a:lnTo>
                <a:lnTo>
                  <a:pt x="121157" y="236982"/>
                </a:lnTo>
                <a:lnTo>
                  <a:pt x="121729" y="237363"/>
                </a:lnTo>
                <a:close/>
              </a:path>
              <a:path w="236220" h="520064">
                <a:moveTo>
                  <a:pt x="121919" y="237744"/>
                </a:moveTo>
                <a:lnTo>
                  <a:pt x="121729" y="237363"/>
                </a:lnTo>
                <a:lnTo>
                  <a:pt x="121157" y="236982"/>
                </a:lnTo>
                <a:lnTo>
                  <a:pt x="121919" y="237744"/>
                </a:lnTo>
                <a:close/>
              </a:path>
              <a:path w="236220" h="520064">
                <a:moveTo>
                  <a:pt x="122681" y="258625"/>
                </a:moveTo>
                <a:lnTo>
                  <a:pt x="122681" y="239268"/>
                </a:lnTo>
                <a:lnTo>
                  <a:pt x="121919" y="237744"/>
                </a:lnTo>
                <a:lnTo>
                  <a:pt x="121157" y="236982"/>
                </a:lnTo>
                <a:lnTo>
                  <a:pt x="121157" y="258234"/>
                </a:lnTo>
                <a:lnTo>
                  <a:pt x="122681" y="258625"/>
                </a:lnTo>
                <a:close/>
              </a:path>
              <a:path w="236220" h="520064">
                <a:moveTo>
                  <a:pt x="122681" y="281178"/>
                </a:moveTo>
                <a:lnTo>
                  <a:pt x="122681" y="280416"/>
                </a:lnTo>
                <a:lnTo>
                  <a:pt x="121157" y="282702"/>
                </a:lnTo>
                <a:lnTo>
                  <a:pt x="122681" y="281178"/>
                </a:lnTo>
                <a:close/>
              </a:path>
              <a:path w="236220" h="520064">
                <a:moveTo>
                  <a:pt x="122681" y="281686"/>
                </a:moveTo>
                <a:lnTo>
                  <a:pt x="122681" y="281178"/>
                </a:lnTo>
                <a:lnTo>
                  <a:pt x="121157" y="282702"/>
                </a:lnTo>
                <a:lnTo>
                  <a:pt x="122681" y="281686"/>
                </a:lnTo>
                <a:close/>
              </a:path>
              <a:path w="236220" h="520064">
                <a:moveTo>
                  <a:pt x="122682" y="495300"/>
                </a:moveTo>
                <a:lnTo>
                  <a:pt x="122681" y="281686"/>
                </a:lnTo>
                <a:lnTo>
                  <a:pt x="121157" y="282702"/>
                </a:lnTo>
                <a:lnTo>
                  <a:pt x="121157" y="498348"/>
                </a:lnTo>
                <a:lnTo>
                  <a:pt x="121919" y="497586"/>
                </a:lnTo>
                <a:lnTo>
                  <a:pt x="121919" y="496062"/>
                </a:lnTo>
                <a:lnTo>
                  <a:pt x="122682" y="495300"/>
                </a:lnTo>
                <a:close/>
              </a:path>
              <a:path w="236220" h="520064">
                <a:moveTo>
                  <a:pt x="122681" y="238506"/>
                </a:moveTo>
                <a:lnTo>
                  <a:pt x="122072" y="237591"/>
                </a:lnTo>
                <a:lnTo>
                  <a:pt x="121729" y="237363"/>
                </a:lnTo>
                <a:lnTo>
                  <a:pt x="121919" y="237744"/>
                </a:lnTo>
                <a:lnTo>
                  <a:pt x="122681" y="238506"/>
                </a:lnTo>
                <a:close/>
              </a:path>
              <a:path w="236220" h="520064">
                <a:moveTo>
                  <a:pt x="122681" y="239268"/>
                </a:moveTo>
                <a:lnTo>
                  <a:pt x="122681" y="238506"/>
                </a:lnTo>
                <a:lnTo>
                  <a:pt x="121919" y="237744"/>
                </a:lnTo>
                <a:lnTo>
                  <a:pt x="122681" y="239268"/>
                </a:lnTo>
                <a:close/>
              </a:path>
              <a:path w="236220" h="520064">
                <a:moveTo>
                  <a:pt x="122681" y="280416"/>
                </a:moveTo>
                <a:lnTo>
                  <a:pt x="122681" y="278892"/>
                </a:lnTo>
                <a:lnTo>
                  <a:pt x="121919" y="281178"/>
                </a:lnTo>
                <a:lnTo>
                  <a:pt x="122681" y="280416"/>
                </a:lnTo>
                <a:close/>
              </a:path>
              <a:path w="236220" h="520064">
                <a:moveTo>
                  <a:pt x="122681" y="280416"/>
                </a:moveTo>
                <a:lnTo>
                  <a:pt x="121919" y="281178"/>
                </a:lnTo>
                <a:lnTo>
                  <a:pt x="121919" y="281559"/>
                </a:lnTo>
                <a:lnTo>
                  <a:pt x="122681" y="280416"/>
                </a:lnTo>
                <a:close/>
              </a:path>
              <a:path w="236220" h="520064">
                <a:moveTo>
                  <a:pt x="123443" y="258820"/>
                </a:moveTo>
                <a:lnTo>
                  <a:pt x="123443" y="238506"/>
                </a:lnTo>
                <a:lnTo>
                  <a:pt x="122072" y="237591"/>
                </a:lnTo>
                <a:lnTo>
                  <a:pt x="122681" y="238506"/>
                </a:lnTo>
                <a:lnTo>
                  <a:pt x="122681" y="258625"/>
                </a:lnTo>
                <a:lnTo>
                  <a:pt x="123443" y="258820"/>
                </a:lnTo>
                <a:close/>
              </a:path>
              <a:path w="236220" h="520064">
                <a:moveTo>
                  <a:pt x="214884" y="249936"/>
                </a:moveTo>
                <a:lnTo>
                  <a:pt x="169602" y="247521"/>
                </a:lnTo>
                <a:lnTo>
                  <a:pt x="125729" y="239268"/>
                </a:lnTo>
                <a:lnTo>
                  <a:pt x="122681" y="237744"/>
                </a:lnTo>
                <a:lnTo>
                  <a:pt x="123443" y="238506"/>
                </a:lnTo>
                <a:lnTo>
                  <a:pt x="123443" y="258820"/>
                </a:lnTo>
                <a:lnTo>
                  <a:pt x="128657" y="260158"/>
                </a:lnTo>
                <a:lnTo>
                  <a:pt x="136297" y="257622"/>
                </a:lnTo>
                <a:lnTo>
                  <a:pt x="163291" y="253241"/>
                </a:lnTo>
                <a:lnTo>
                  <a:pt x="190745" y="251017"/>
                </a:lnTo>
                <a:lnTo>
                  <a:pt x="214884" y="249936"/>
                </a:lnTo>
                <a:close/>
              </a:path>
              <a:path w="236220" h="520064">
                <a:moveTo>
                  <a:pt x="236220" y="265176"/>
                </a:moveTo>
                <a:lnTo>
                  <a:pt x="236220" y="254508"/>
                </a:lnTo>
                <a:lnTo>
                  <a:pt x="231647" y="249936"/>
                </a:lnTo>
                <a:lnTo>
                  <a:pt x="214884" y="249936"/>
                </a:lnTo>
                <a:lnTo>
                  <a:pt x="190745" y="251017"/>
                </a:lnTo>
                <a:lnTo>
                  <a:pt x="163291" y="253241"/>
                </a:lnTo>
                <a:lnTo>
                  <a:pt x="136297" y="257622"/>
                </a:lnTo>
                <a:lnTo>
                  <a:pt x="128657" y="260158"/>
                </a:lnTo>
                <a:lnTo>
                  <a:pt x="129020" y="260251"/>
                </a:lnTo>
                <a:lnTo>
                  <a:pt x="137411" y="261942"/>
                </a:lnTo>
                <a:lnTo>
                  <a:pt x="144779" y="263652"/>
                </a:lnTo>
                <a:lnTo>
                  <a:pt x="153161" y="265176"/>
                </a:lnTo>
                <a:lnTo>
                  <a:pt x="163291" y="266013"/>
                </a:lnTo>
                <a:lnTo>
                  <a:pt x="182117" y="267462"/>
                </a:lnTo>
                <a:lnTo>
                  <a:pt x="203454" y="268986"/>
                </a:lnTo>
                <a:lnTo>
                  <a:pt x="231647" y="268986"/>
                </a:lnTo>
                <a:lnTo>
                  <a:pt x="236220" y="265176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728726"/>
            <a:ext cx="8409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Socket Example – Internet File Server</a:t>
            </a:r>
            <a:r>
              <a:rPr spc="-15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7177" y="1970785"/>
            <a:ext cx="24993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Client code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(cont.)</a:t>
            </a:r>
            <a:endParaRPr sz="2400">
              <a:latin typeface="Arial"/>
              <a:cs typeface="Arial"/>
            </a:endParaRPr>
          </a:p>
          <a:p>
            <a:pPr marL="9525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. .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3595" y="3083894"/>
            <a:ext cx="3435179" cy="22057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57200" y="2975610"/>
            <a:ext cx="9144000" cy="2318385"/>
            <a:chOff x="457200" y="2975610"/>
            <a:chExt cx="9144000" cy="2318385"/>
          </a:xfrm>
        </p:grpSpPr>
        <p:sp>
          <p:nvSpPr>
            <p:cNvPr id="6" name="object 6"/>
            <p:cNvSpPr/>
            <p:nvPr/>
          </p:nvSpPr>
          <p:spPr>
            <a:xfrm>
              <a:off x="5481828" y="2975610"/>
              <a:ext cx="241300" cy="419100"/>
            </a:xfrm>
            <a:custGeom>
              <a:avLst/>
              <a:gdLst/>
              <a:ahLst/>
              <a:cxnLst/>
              <a:rect l="l" t="t" r="r" b="b"/>
              <a:pathLst>
                <a:path w="241300" h="419100">
                  <a:moveTo>
                    <a:pt x="124967" y="240899"/>
                  </a:moveTo>
                  <a:lnTo>
                    <a:pt x="124967" y="223266"/>
                  </a:lnTo>
                  <a:lnTo>
                    <a:pt x="124205" y="220218"/>
                  </a:lnTo>
                  <a:lnTo>
                    <a:pt x="123443" y="219456"/>
                  </a:lnTo>
                  <a:lnTo>
                    <a:pt x="123443" y="21336"/>
                  </a:lnTo>
                  <a:lnTo>
                    <a:pt x="122681" y="21336"/>
                  </a:lnTo>
                  <a:lnTo>
                    <a:pt x="122681" y="20574"/>
                  </a:lnTo>
                  <a:lnTo>
                    <a:pt x="121157" y="19050"/>
                  </a:lnTo>
                  <a:lnTo>
                    <a:pt x="121157" y="18288"/>
                  </a:lnTo>
                  <a:lnTo>
                    <a:pt x="119633" y="17526"/>
                  </a:lnTo>
                  <a:lnTo>
                    <a:pt x="118871" y="16764"/>
                  </a:lnTo>
                  <a:lnTo>
                    <a:pt x="118109" y="16764"/>
                  </a:lnTo>
                  <a:lnTo>
                    <a:pt x="115823" y="14478"/>
                  </a:lnTo>
                  <a:lnTo>
                    <a:pt x="115061" y="14478"/>
                  </a:lnTo>
                  <a:lnTo>
                    <a:pt x="62088" y="2595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12191" y="19073"/>
                  </a:lnTo>
                  <a:lnTo>
                    <a:pt x="34475" y="19761"/>
                  </a:lnTo>
                  <a:lnTo>
                    <a:pt x="57588" y="21216"/>
                  </a:lnTo>
                  <a:lnTo>
                    <a:pt x="80481" y="24256"/>
                  </a:lnTo>
                  <a:lnTo>
                    <a:pt x="102869" y="29718"/>
                  </a:lnTo>
                  <a:lnTo>
                    <a:pt x="105155" y="30632"/>
                  </a:lnTo>
                  <a:lnTo>
                    <a:pt x="105155" y="30480"/>
                  </a:lnTo>
                  <a:lnTo>
                    <a:pt x="105917" y="30861"/>
                  </a:lnTo>
                  <a:lnTo>
                    <a:pt x="105917" y="28956"/>
                  </a:lnTo>
                  <a:lnTo>
                    <a:pt x="106462" y="31133"/>
                  </a:lnTo>
                  <a:lnTo>
                    <a:pt x="106679" y="31242"/>
                  </a:lnTo>
                  <a:lnTo>
                    <a:pt x="106679" y="30480"/>
                  </a:lnTo>
                  <a:lnTo>
                    <a:pt x="107441" y="32004"/>
                  </a:lnTo>
                  <a:lnTo>
                    <a:pt x="108203" y="32766"/>
                  </a:lnTo>
                  <a:lnTo>
                    <a:pt x="108203" y="230886"/>
                  </a:lnTo>
                  <a:lnTo>
                    <a:pt x="112775" y="235458"/>
                  </a:lnTo>
                  <a:lnTo>
                    <a:pt x="115823" y="236982"/>
                  </a:lnTo>
                  <a:lnTo>
                    <a:pt x="116585" y="237744"/>
                  </a:lnTo>
                  <a:lnTo>
                    <a:pt x="123783" y="240578"/>
                  </a:lnTo>
                  <a:lnTo>
                    <a:pt x="124967" y="240899"/>
                  </a:lnTo>
                  <a:close/>
                </a:path>
                <a:path w="241300" h="419100">
                  <a:moveTo>
                    <a:pt x="106468" y="31157"/>
                  </a:moveTo>
                  <a:lnTo>
                    <a:pt x="105155" y="30480"/>
                  </a:lnTo>
                  <a:lnTo>
                    <a:pt x="105591" y="30806"/>
                  </a:lnTo>
                  <a:lnTo>
                    <a:pt x="106468" y="31157"/>
                  </a:lnTo>
                  <a:close/>
                </a:path>
                <a:path w="241300" h="419100">
                  <a:moveTo>
                    <a:pt x="105591" y="30806"/>
                  </a:moveTo>
                  <a:lnTo>
                    <a:pt x="105155" y="30480"/>
                  </a:lnTo>
                  <a:lnTo>
                    <a:pt x="105155" y="30632"/>
                  </a:lnTo>
                  <a:lnTo>
                    <a:pt x="105591" y="30806"/>
                  </a:lnTo>
                  <a:close/>
                </a:path>
                <a:path w="241300" h="419100">
                  <a:moveTo>
                    <a:pt x="106562" y="31535"/>
                  </a:moveTo>
                  <a:lnTo>
                    <a:pt x="106462" y="31154"/>
                  </a:lnTo>
                  <a:lnTo>
                    <a:pt x="105591" y="30806"/>
                  </a:lnTo>
                  <a:lnTo>
                    <a:pt x="106562" y="31535"/>
                  </a:lnTo>
                  <a:close/>
                </a:path>
                <a:path w="241300" h="419100">
                  <a:moveTo>
                    <a:pt x="106462" y="31133"/>
                  </a:moveTo>
                  <a:lnTo>
                    <a:pt x="105917" y="28956"/>
                  </a:lnTo>
                  <a:lnTo>
                    <a:pt x="105917" y="30861"/>
                  </a:lnTo>
                  <a:lnTo>
                    <a:pt x="106462" y="31133"/>
                  </a:lnTo>
                  <a:close/>
                </a:path>
                <a:path w="241300" h="419100">
                  <a:moveTo>
                    <a:pt x="106679" y="226314"/>
                  </a:moveTo>
                  <a:lnTo>
                    <a:pt x="106679" y="32004"/>
                  </a:lnTo>
                  <a:lnTo>
                    <a:pt x="106562" y="31535"/>
                  </a:lnTo>
                  <a:lnTo>
                    <a:pt x="105917" y="31051"/>
                  </a:lnTo>
                  <a:lnTo>
                    <a:pt x="105917" y="225552"/>
                  </a:lnTo>
                  <a:lnTo>
                    <a:pt x="106679" y="226314"/>
                  </a:lnTo>
                  <a:close/>
                </a:path>
                <a:path w="241300" h="419100">
                  <a:moveTo>
                    <a:pt x="219456" y="252222"/>
                  </a:moveTo>
                  <a:lnTo>
                    <a:pt x="207264" y="251460"/>
                  </a:lnTo>
                  <a:lnTo>
                    <a:pt x="196387" y="251446"/>
                  </a:lnTo>
                  <a:lnTo>
                    <a:pt x="185165" y="250698"/>
                  </a:lnTo>
                  <a:lnTo>
                    <a:pt x="175260" y="249936"/>
                  </a:lnTo>
                  <a:lnTo>
                    <a:pt x="165353" y="248412"/>
                  </a:lnTo>
                  <a:lnTo>
                    <a:pt x="156210" y="247650"/>
                  </a:lnTo>
                  <a:lnTo>
                    <a:pt x="147827" y="246126"/>
                  </a:lnTo>
                  <a:lnTo>
                    <a:pt x="140165" y="244548"/>
                  </a:lnTo>
                  <a:lnTo>
                    <a:pt x="131897" y="242773"/>
                  </a:lnTo>
                  <a:lnTo>
                    <a:pt x="131287" y="242608"/>
                  </a:lnTo>
                  <a:lnTo>
                    <a:pt x="120395" y="245364"/>
                  </a:lnTo>
                  <a:lnTo>
                    <a:pt x="116585" y="247650"/>
                  </a:lnTo>
                  <a:lnTo>
                    <a:pt x="115823" y="247650"/>
                  </a:lnTo>
                  <a:lnTo>
                    <a:pt x="115823" y="248412"/>
                  </a:lnTo>
                  <a:lnTo>
                    <a:pt x="112775" y="249936"/>
                  </a:lnTo>
                  <a:lnTo>
                    <a:pt x="112013" y="249936"/>
                  </a:lnTo>
                  <a:lnTo>
                    <a:pt x="112013" y="250698"/>
                  </a:lnTo>
                  <a:lnTo>
                    <a:pt x="111251" y="250698"/>
                  </a:lnTo>
                  <a:lnTo>
                    <a:pt x="110489" y="252222"/>
                  </a:lnTo>
                  <a:lnTo>
                    <a:pt x="109727" y="252222"/>
                  </a:lnTo>
                  <a:lnTo>
                    <a:pt x="109727" y="252984"/>
                  </a:lnTo>
                  <a:lnTo>
                    <a:pt x="108965" y="252984"/>
                  </a:lnTo>
                  <a:lnTo>
                    <a:pt x="108203" y="253746"/>
                  </a:lnTo>
                  <a:lnTo>
                    <a:pt x="108203" y="255270"/>
                  </a:lnTo>
                  <a:lnTo>
                    <a:pt x="107441" y="255270"/>
                  </a:lnTo>
                  <a:lnTo>
                    <a:pt x="107441" y="256794"/>
                  </a:lnTo>
                  <a:lnTo>
                    <a:pt x="106679" y="257556"/>
                  </a:lnTo>
                  <a:lnTo>
                    <a:pt x="106679" y="258318"/>
                  </a:lnTo>
                  <a:lnTo>
                    <a:pt x="105917" y="259080"/>
                  </a:lnTo>
                  <a:lnTo>
                    <a:pt x="105918" y="419100"/>
                  </a:lnTo>
                  <a:lnTo>
                    <a:pt x="123444" y="419100"/>
                  </a:lnTo>
                  <a:lnTo>
                    <a:pt x="123443" y="265176"/>
                  </a:lnTo>
                  <a:lnTo>
                    <a:pt x="124205" y="264414"/>
                  </a:lnTo>
                  <a:lnTo>
                    <a:pt x="124205" y="264795"/>
                  </a:lnTo>
                  <a:lnTo>
                    <a:pt x="124967" y="262128"/>
                  </a:lnTo>
                  <a:lnTo>
                    <a:pt x="124967" y="264414"/>
                  </a:lnTo>
                  <a:lnTo>
                    <a:pt x="128777" y="262890"/>
                  </a:lnTo>
                  <a:lnTo>
                    <a:pt x="149732" y="257706"/>
                  </a:lnTo>
                  <a:lnTo>
                    <a:pt x="173555" y="254617"/>
                  </a:lnTo>
                  <a:lnTo>
                    <a:pt x="197658" y="252997"/>
                  </a:lnTo>
                  <a:lnTo>
                    <a:pt x="219456" y="252222"/>
                  </a:lnTo>
                  <a:close/>
                </a:path>
                <a:path w="241300" h="419100">
                  <a:moveTo>
                    <a:pt x="106984" y="31851"/>
                  </a:moveTo>
                  <a:lnTo>
                    <a:pt x="106679" y="31242"/>
                  </a:lnTo>
                  <a:lnTo>
                    <a:pt x="106468" y="31157"/>
                  </a:lnTo>
                  <a:lnTo>
                    <a:pt x="106562" y="31535"/>
                  </a:lnTo>
                  <a:lnTo>
                    <a:pt x="106984" y="31851"/>
                  </a:lnTo>
                  <a:close/>
                </a:path>
                <a:path w="241300" h="419100">
                  <a:moveTo>
                    <a:pt x="107441" y="32004"/>
                  </a:moveTo>
                  <a:lnTo>
                    <a:pt x="106679" y="30480"/>
                  </a:lnTo>
                  <a:lnTo>
                    <a:pt x="106679" y="31242"/>
                  </a:lnTo>
                  <a:lnTo>
                    <a:pt x="107441" y="32004"/>
                  </a:lnTo>
                  <a:close/>
                </a:path>
                <a:path w="241300" h="419100">
                  <a:moveTo>
                    <a:pt x="108203" y="32766"/>
                  </a:moveTo>
                  <a:lnTo>
                    <a:pt x="106679" y="31242"/>
                  </a:lnTo>
                  <a:lnTo>
                    <a:pt x="106984" y="31851"/>
                  </a:lnTo>
                  <a:lnTo>
                    <a:pt x="108203" y="32766"/>
                  </a:lnTo>
                  <a:close/>
                </a:path>
                <a:path w="241300" h="419100">
                  <a:moveTo>
                    <a:pt x="107441" y="228600"/>
                  </a:moveTo>
                  <a:lnTo>
                    <a:pt x="107441" y="32766"/>
                  </a:lnTo>
                  <a:lnTo>
                    <a:pt x="106984" y="31851"/>
                  </a:lnTo>
                  <a:lnTo>
                    <a:pt x="106679" y="31623"/>
                  </a:lnTo>
                  <a:lnTo>
                    <a:pt x="106679" y="227838"/>
                  </a:lnTo>
                  <a:lnTo>
                    <a:pt x="107441" y="228600"/>
                  </a:lnTo>
                  <a:close/>
                </a:path>
                <a:path w="241300" h="419100">
                  <a:moveTo>
                    <a:pt x="108203" y="230124"/>
                  </a:moveTo>
                  <a:lnTo>
                    <a:pt x="108203" y="32766"/>
                  </a:lnTo>
                  <a:lnTo>
                    <a:pt x="106984" y="31851"/>
                  </a:lnTo>
                  <a:lnTo>
                    <a:pt x="107441" y="32766"/>
                  </a:lnTo>
                  <a:lnTo>
                    <a:pt x="107441" y="229362"/>
                  </a:lnTo>
                  <a:lnTo>
                    <a:pt x="108203" y="230124"/>
                  </a:lnTo>
                  <a:close/>
                </a:path>
                <a:path w="241300" h="419100">
                  <a:moveTo>
                    <a:pt x="124586" y="220218"/>
                  </a:moveTo>
                  <a:lnTo>
                    <a:pt x="124205" y="219456"/>
                  </a:lnTo>
                  <a:lnTo>
                    <a:pt x="124205" y="22860"/>
                  </a:lnTo>
                  <a:lnTo>
                    <a:pt x="123443" y="22098"/>
                  </a:lnTo>
                  <a:lnTo>
                    <a:pt x="123443" y="219456"/>
                  </a:lnTo>
                  <a:lnTo>
                    <a:pt x="124586" y="220218"/>
                  </a:lnTo>
                  <a:close/>
                </a:path>
                <a:path w="241300" h="419100">
                  <a:moveTo>
                    <a:pt x="124967" y="220980"/>
                  </a:moveTo>
                  <a:lnTo>
                    <a:pt x="124586" y="220218"/>
                  </a:lnTo>
                  <a:lnTo>
                    <a:pt x="123443" y="219456"/>
                  </a:lnTo>
                  <a:lnTo>
                    <a:pt x="124967" y="220980"/>
                  </a:lnTo>
                  <a:close/>
                </a:path>
                <a:path w="241300" h="419100">
                  <a:moveTo>
                    <a:pt x="123951" y="264922"/>
                  </a:moveTo>
                  <a:lnTo>
                    <a:pt x="123443" y="265176"/>
                  </a:lnTo>
                  <a:lnTo>
                    <a:pt x="123443" y="265938"/>
                  </a:lnTo>
                  <a:lnTo>
                    <a:pt x="123951" y="264922"/>
                  </a:lnTo>
                  <a:close/>
                </a:path>
                <a:path w="241300" h="419100">
                  <a:moveTo>
                    <a:pt x="124314" y="264740"/>
                  </a:moveTo>
                  <a:lnTo>
                    <a:pt x="123951" y="264922"/>
                  </a:lnTo>
                  <a:lnTo>
                    <a:pt x="123443" y="265938"/>
                  </a:lnTo>
                  <a:lnTo>
                    <a:pt x="124205" y="265176"/>
                  </a:lnTo>
                  <a:lnTo>
                    <a:pt x="124314" y="264740"/>
                  </a:lnTo>
                  <a:close/>
                </a:path>
                <a:path w="241300" h="419100">
                  <a:moveTo>
                    <a:pt x="125729" y="264414"/>
                  </a:moveTo>
                  <a:lnTo>
                    <a:pt x="124967" y="264414"/>
                  </a:lnTo>
                  <a:lnTo>
                    <a:pt x="123443" y="265938"/>
                  </a:lnTo>
                  <a:lnTo>
                    <a:pt x="125729" y="264414"/>
                  </a:lnTo>
                  <a:close/>
                </a:path>
                <a:path w="241300" h="419100">
                  <a:moveTo>
                    <a:pt x="124968" y="419100"/>
                  </a:moveTo>
                  <a:lnTo>
                    <a:pt x="124967" y="264922"/>
                  </a:lnTo>
                  <a:lnTo>
                    <a:pt x="123443" y="265938"/>
                  </a:lnTo>
                  <a:lnTo>
                    <a:pt x="123444" y="419100"/>
                  </a:lnTo>
                  <a:lnTo>
                    <a:pt x="124968" y="419100"/>
                  </a:lnTo>
                  <a:close/>
                </a:path>
                <a:path w="241300" h="419100">
                  <a:moveTo>
                    <a:pt x="124205" y="264795"/>
                  </a:moveTo>
                  <a:lnTo>
                    <a:pt x="124205" y="264414"/>
                  </a:lnTo>
                  <a:lnTo>
                    <a:pt x="123951" y="264922"/>
                  </a:lnTo>
                  <a:lnTo>
                    <a:pt x="124205" y="264795"/>
                  </a:lnTo>
                  <a:close/>
                </a:path>
                <a:path w="241300" h="419100">
                  <a:moveTo>
                    <a:pt x="124967" y="220472"/>
                  </a:moveTo>
                  <a:lnTo>
                    <a:pt x="124967" y="25146"/>
                  </a:lnTo>
                  <a:lnTo>
                    <a:pt x="124205" y="24384"/>
                  </a:lnTo>
                  <a:lnTo>
                    <a:pt x="124205" y="219456"/>
                  </a:lnTo>
                  <a:lnTo>
                    <a:pt x="124586" y="220218"/>
                  </a:lnTo>
                  <a:lnTo>
                    <a:pt x="124967" y="220472"/>
                  </a:lnTo>
                  <a:close/>
                </a:path>
                <a:path w="241300" h="419100">
                  <a:moveTo>
                    <a:pt x="124967" y="223266"/>
                  </a:moveTo>
                  <a:lnTo>
                    <a:pt x="124967" y="220980"/>
                  </a:lnTo>
                  <a:lnTo>
                    <a:pt x="124205" y="220218"/>
                  </a:lnTo>
                  <a:lnTo>
                    <a:pt x="124967" y="223266"/>
                  </a:lnTo>
                  <a:close/>
                </a:path>
                <a:path w="241300" h="419100">
                  <a:moveTo>
                    <a:pt x="124967" y="264414"/>
                  </a:moveTo>
                  <a:lnTo>
                    <a:pt x="124314" y="264740"/>
                  </a:lnTo>
                  <a:lnTo>
                    <a:pt x="124205" y="265176"/>
                  </a:lnTo>
                  <a:lnTo>
                    <a:pt x="124967" y="264414"/>
                  </a:lnTo>
                  <a:close/>
                </a:path>
                <a:path w="241300" h="419100">
                  <a:moveTo>
                    <a:pt x="124967" y="264414"/>
                  </a:moveTo>
                  <a:lnTo>
                    <a:pt x="124967" y="262128"/>
                  </a:lnTo>
                  <a:lnTo>
                    <a:pt x="124314" y="264740"/>
                  </a:lnTo>
                  <a:lnTo>
                    <a:pt x="124967" y="264414"/>
                  </a:lnTo>
                  <a:close/>
                </a:path>
                <a:path w="241300" h="419100">
                  <a:moveTo>
                    <a:pt x="125729" y="241105"/>
                  </a:moveTo>
                  <a:lnTo>
                    <a:pt x="125729" y="220980"/>
                  </a:lnTo>
                  <a:lnTo>
                    <a:pt x="124586" y="220218"/>
                  </a:lnTo>
                  <a:lnTo>
                    <a:pt x="124967" y="220980"/>
                  </a:lnTo>
                  <a:lnTo>
                    <a:pt x="124967" y="240899"/>
                  </a:lnTo>
                  <a:lnTo>
                    <a:pt x="125729" y="241105"/>
                  </a:lnTo>
                  <a:close/>
                </a:path>
                <a:path w="241300" h="419100">
                  <a:moveTo>
                    <a:pt x="219456" y="233172"/>
                  </a:moveTo>
                  <a:lnTo>
                    <a:pt x="173245" y="230576"/>
                  </a:lnTo>
                  <a:lnTo>
                    <a:pt x="128015" y="221742"/>
                  </a:lnTo>
                  <a:lnTo>
                    <a:pt x="124967" y="220218"/>
                  </a:lnTo>
                  <a:lnTo>
                    <a:pt x="125729" y="220980"/>
                  </a:lnTo>
                  <a:lnTo>
                    <a:pt x="125729" y="241105"/>
                  </a:lnTo>
                  <a:lnTo>
                    <a:pt x="131287" y="242608"/>
                  </a:lnTo>
                  <a:lnTo>
                    <a:pt x="143832" y="239433"/>
                  </a:lnTo>
                  <a:lnTo>
                    <a:pt x="168978" y="235896"/>
                  </a:lnTo>
                  <a:lnTo>
                    <a:pt x="194407" y="234044"/>
                  </a:lnTo>
                  <a:lnTo>
                    <a:pt x="218694" y="233172"/>
                  </a:lnTo>
                  <a:lnTo>
                    <a:pt x="219456" y="233172"/>
                  </a:lnTo>
                  <a:close/>
                </a:path>
                <a:path w="241300" h="419100">
                  <a:moveTo>
                    <a:pt x="240792" y="247650"/>
                  </a:moveTo>
                  <a:lnTo>
                    <a:pt x="240792" y="236982"/>
                  </a:lnTo>
                  <a:lnTo>
                    <a:pt x="236220" y="233172"/>
                  </a:lnTo>
                  <a:lnTo>
                    <a:pt x="218694" y="233172"/>
                  </a:lnTo>
                  <a:lnTo>
                    <a:pt x="194407" y="234044"/>
                  </a:lnTo>
                  <a:lnTo>
                    <a:pt x="168978" y="235896"/>
                  </a:lnTo>
                  <a:lnTo>
                    <a:pt x="143832" y="239433"/>
                  </a:lnTo>
                  <a:lnTo>
                    <a:pt x="131287" y="242608"/>
                  </a:lnTo>
                  <a:lnTo>
                    <a:pt x="131897" y="242773"/>
                  </a:lnTo>
                  <a:lnTo>
                    <a:pt x="140165" y="244548"/>
                  </a:lnTo>
                  <a:lnTo>
                    <a:pt x="147827" y="246126"/>
                  </a:lnTo>
                  <a:lnTo>
                    <a:pt x="156210" y="247650"/>
                  </a:lnTo>
                  <a:lnTo>
                    <a:pt x="165353" y="248412"/>
                  </a:lnTo>
                  <a:lnTo>
                    <a:pt x="175260" y="249936"/>
                  </a:lnTo>
                  <a:lnTo>
                    <a:pt x="185165" y="250698"/>
                  </a:lnTo>
                  <a:lnTo>
                    <a:pt x="196387" y="251446"/>
                  </a:lnTo>
                  <a:lnTo>
                    <a:pt x="207264" y="251460"/>
                  </a:lnTo>
                  <a:lnTo>
                    <a:pt x="218694" y="252174"/>
                  </a:lnTo>
                  <a:lnTo>
                    <a:pt x="236220" y="252222"/>
                  </a:lnTo>
                  <a:lnTo>
                    <a:pt x="240792" y="24765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200" y="339394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400" y="3394710"/>
              <a:ext cx="4162044" cy="9791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00200" y="3393948"/>
              <a:ext cx="3857625" cy="316230"/>
            </a:xfrm>
            <a:custGeom>
              <a:avLst/>
              <a:gdLst/>
              <a:ahLst/>
              <a:cxnLst/>
              <a:rect l="l" t="t" r="r" b="b"/>
              <a:pathLst>
                <a:path w="3857625" h="316229">
                  <a:moveTo>
                    <a:pt x="3857244" y="316229"/>
                  </a:moveTo>
                  <a:lnTo>
                    <a:pt x="3857244" y="0"/>
                  </a:lnTo>
                  <a:lnTo>
                    <a:pt x="0" y="0"/>
                  </a:lnTo>
                  <a:lnTo>
                    <a:pt x="0" y="316229"/>
                  </a:lnTo>
                  <a:lnTo>
                    <a:pt x="3857244" y="3162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81828" y="3770376"/>
              <a:ext cx="260985" cy="603885"/>
            </a:xfrm>
            <a:custGeom>
              <a:avLst/>
              <a:gdLst/>
              <a:ahLst/>
              <a:cxnLst/>
              <a:rect l="l" t="t" r="r" b="b"/>
              <a:pathLst>
                <a:path w="260985" h="603885">
                  <a:moveTo>
                    <a:pt x="134873" y="472892"/>
                  </a:moveTo>
                  <a:lnTo>
                    <a:pt x="134873" y="456438"/>
                  </a:lnTo>
                  <a:lnTo>
                    <a:pt x="134111" y="453390"/>
                  </a:lnTo>
                  <a:lnTo>
                    <a:pt x="133349" y="452628"/>
                  </a:lnTo>
                  <a:lnTo>
                    <a:pt x="133349" y="23621"/>
                  </a:lnTo>
                  <a:lnTo>
                    <a:pt x="132587" y="22860"/>
                  </a:lnTo>
                  <a:lnTo>
                    <a:pt x="131825" y="21336"/>
                  </a:lnTo>
                  <a:lnTo>
                    <a:pt x="131063" y="21336"/>
                  </a:lnTo>
                  <a:lnTo>
                    <a:pt x="131063" y="20574"/>
                  </a:lnTo>
                  <a:lnTo>
                    <a:pt x="130301" y="20574"/>
                  </a:lnTo>
                  <a:lnTo>
                    <a:pt x="129539" y="19050"/>
                  </a:lnTo>
                  <a:lnTo>
                    <a:pt x="105347" y="9292"/>
                  </a:lnTo>
                  <a:lnTo>
                    <a:pt x="72980" y="3852"/>
                  </a:lnTo>
                  <a:lnTo>
                    <a:pt x="39746" y="1249"/>
                  </a:lnTo>
                  <a:lnTo>
                    <a:pt x="12953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12953" y="19050"/>
                  </a:lnTo>
                  <a:lnTo>
                    <a:pt x="25145" y="19812"/>
                  </a:lnTo>
                  <a:lnTo>
                    <a:pt x="38538" y="19860"/>
                  </a:lnTo>
                  <a:lnTo>
                    <a:pt x="51873" y="20859"/>
                  </a:lnTo>
                  <a:lnTo>
                    <a:pt x="65179" y="22287"/>
                  </a:lnTo>
                  <a:lnTo>
                    <a:pt x="78485" y="23621"/>
                  </a:lnTo>
                  <a:lnTo>
                    <a:pt x="115061" y="32765"/>
                  </a:lnTo>
                  <a:lnTo>
                    <a:pt x="115823" y="32765"/>
                  </a:lnTo>
                  <a:lnTo>
                    <a:pt x="115823" y="30480"/>
                  </a:lnTo>
                  <a:lnTo>
                    <a:pt x="116585" y="33528"/>
                  </a:lnTo>
                  <a:lnTo>
                    <a:pt x="116585" y="32765"/>
                  </a:lnTo>
                  <a:lnTo>
                    <a:pt x="117347" y="34290"/>
                  </a:lnTo>
                  <a:lnTo>
                    <a:pt x="117347" y="462534"/>
                  </a:lnTo>
                  <a:lnTo>
                    <a:pt x="118109" y="463296"/>
                  </a:lnTo>
                  <a:lnTo>
                    <a:pt x="118109" y="464058"/>
                  </a:lnTo>
                  <a:lnTo>
                    <a:pt x="119633" y="465582"/>
                  </a:lnTo>
                  <a:lnTo>
                    <a:pt x="119633" y="466344"/>
                  </a:lnTo>
                  <a:lnTo>
                    <a:pt x="120395" y="466344"/>
                  </a:lnTo>
                  <a:lnTo>
                    <a:pt x="122681" y="467868"/>
                  </a:lnTo>
                  <a:lnTo>
                    <a:pt x="134873" y="472892"/>
                  </a:lnTo>
                  <a:close/>
                </a:path>
                <a:path w="260985" h="603885">
                  <a:moveTo>
                    <a:pt x="116585" y="33528"/>
                  </a:moveTo>
                  <a:lnTo>
                    <a:pt x="115823" y="30480"/>
                  </a:lnTo>
                  <a:lnTo>
                    <a:pt x="115823" y="32765"/>
                  </a:lnTo>
                  <a:lnTo>
                    <a:pt x="116585" y="33528"/>
                  </a:lnTo>
                  <a:close/>
                </a:path>
                <a:path w="260985" h="603885">
                  <a:moveTo>
                    <a:pt x="117347" y="461772"/>
                  </a:moveTo>
                  <a:lnTo>
                    <a:pt x="117347" y="34290"/>
                  </a:lnTo>
                  <a:lnTo>
                    <a:pt x="115823" y="32765"/>
                  </a:lnTo>
                  <a:lnTo>
                    <a:pt x="115823" y="458724"/>
                  </a:lnTo>
                  <a:lnTo>
                    <a:pt x="116585" y="459486"/>
                  </a:lnTo>
                  <a:lnTo>
                    <a:pt x="116585" y="460248"/>
                  </a:lnTo>
                  <a:lnTo>
                    <a:pt x="117347" y="461772"/>
                  </a:lnTo>
                  <a:close/>
                </a:path>
                <a:path w="260985" h="603885">
                  <a:moveTo>
                    <a:pt x="250697" y="486918"/>
                  </a:moveTo>
                  <a:lnTo>
                    <a:pt x="237743" y="486156"/>
                  </a:lnTo>
                  <a:lnTo>
                    <a:pt x="212393" y="485356"/>
                  </a:lnTo>
                  <a:lnTo>
                    <a:pt x="178374" y="482717"/>
                  </a:lnTo>
                  <a:lnTo>
                    <a:pt x="145400" y="477229"/>
                  </a:lnTo>
                  <a:lnTo>
                    <a:pt x="144857" y="477006"/>
                  </a:lnTo>
                  <a:lnTo>
                    <a:pt x="121157" y="486918"/>
                  </a:lnTo>
                  <a:lnTo>
                    <a:pt x="118109" y="489966"/>
                  </a:lnTo>
                  <a:lnTo>
                    <a:pt x="118109" y="491490"/>
                  </a:lnTo>
                  <a:lnTo>
                    <a:pt x="117347" y="491490"/>
                  </a:lnTo>
                  <a:lnTo>
                    <a:pt x="117347" y="493014"/>
                  </a:lnTo>
                  <a:lnTo>
                    <a:pt x="116585" y="493776"/>
                  </a:lnTo>
                  <a:lnTo>
                    <a:pt x="116585" y="494538"/>
                  </a:lnTo>
                  <a:lnTo>
                    <a:pt x="115823" y="495300"/>
                  </a:lnTo>
                  <a:lnTo>
                    <a:pt x="115823" y="603503"/>
                  </a:lnTo>
                  <a:lnTo>
                    <a:pt x="133349" y="603503"/>
                  </a:lnTo>
                  <a:lnTo>
                    <a:pt x="133349" y="502158"/>
                  </a:lnTo>
                  <a:lnTo>
                    <a:pt x="134111" y="500634"/>
                  </a:lnTo>
                  <a:lnTo>
                    <a:pt x="134302" y="500634"/>
                  </a:lnTo>
                  <a:lnTo>
                    <a:pt x="134873" y="498348"/>
                  </a:lnTo>
                  <a:lnTo>
                    <a:pt x="134873" y="500634"/>
                  </a:lnTo>
                  <a:lnTo>
                    <a:pt x="172211" y="491490"/>
                  </a:lnTo>
                  <a:lnTo>
                    <a:pt x="182117" y="489966"/>
                  </a:lnTo>
                  <a:lnTo>
                    <a:pt x="192023" y="489204"/>
                  </a:lnTo>
                  <a:lnTo>
                    <a:pt x="202692" y="488442"/>
                  </a:lnTo>
                  <a:lnTo>
                    <a:pt x="225551" y="486918"/>
                  </a:lnTo>
                  <a:lnTo>
                    <a:pt x="250697" y="486918"/>
                  </a:lnTo>
                  <a:close/>
                </a:path>
                <a:path w="260985" h="603885">
                  <a:moveTo>
                    <a:pt x="117347" y="34290"/>
                  </a:moveTo>
                  <a:lnTo>
                    <a:pt x="116585" y="32765"/>
                  </a:lnTo>
                  <a:lnTo>
                    <a:pt x="116585" y="33528"/>
                  </a:lnTo>
                  <a:lnTo>
                    <a:pt x="117347" y="34290"/>
                  </a:lnTo>
                  <a:close/>
                </a:path>
                <a:path w="260985" h="603885">
                  <a:moveTo>
                    <a:pt x="134492" y="453390"/>
                  </a:moveTo>
                  <a:lnTo>
                    <a:pt x="134111" y="452628"/>
                  </a:lnTo>
                  <a:lnTo>
                    <a:pt x="134111" y="25146"/>
                  </a:lnTo>
                  <a:lnTo>
                    <a:pt x="133349" y="24384"/>
                  </a:lnTo>
                  <a:lnTo>
                    <a:pt x="133349" y="452628"/>
                  </a:lnTo>
                  <a:lnTo>
                    <a:pt x="134111" y="453390"/>
                  </a:lnTo>
                  <a:lnTo>
                    <a:pt x="134492" y="453390"/>
                  </a:lnTo>
                  <a:close/>
                </a:path>
                <a:path w="260985" h="603885">
                  <a:moveTo>
                    <a:pt x="134873" y="603503"/>
                  </a:moveTo>
                  <a:lnTo>
                    <a:pt x="134873" y="500634"/>
                  </a:lnTo>
                  <a:lnTo>
                    <a:pt x="133349" y="502158"/>
                  </a:lnTo>
                  <a:lnTo>
                    <a:pt x="133349" y="603503"/>
                  </a:lnTo>
                  <a:lnTo>
                    <a:pt x="134873" y="603503"/>
                  </a:lnTo>
                  <a:close/>
                </a:path>
                <a:path w="260985" h="603885">
                  <a:moveTo>
                    <a:pt x="134873" y="453390"/>
                  </a:moveTo>
                  <a:lnTo>
                    <a:pt x="134873" y="27432"/>
                  </a:lnTo>
                  <a:lnTo>
                    <a:pt x="134111" y="25907"/>
                  </a:lnTo>
                  <a:lnTo>
                    <a:pt x="134111" y="452628"/>
                  </a:lnTo>
                  <a:lnTo>
                    <a:pt x="134492" y="453390"/>
                  </a:lnTo>
                  <a:lnTo>
                    <a:pt x="134873" y="453390"/>
                  </a:lnTo>
                  <a:close/>
                </a:path>
                <a:path w="260985" h="603885">
                  <a:moveTo>
                    <a:pt x="134873" y="454152"/>
                  </a:moveTo>
                  <a:lnTo>
                    <a:pt x="134492" y="453390"/>
                  </a:lnTo>
                  <a:lnTo>
                    <a:pt x="134111" y="453390"/>
                  </a:lnTo>
                  <a:lnTo>
                    <a:pt x="134873" y="454152"/>
                  </a:lnTo>
                  <a:close/>
                </a:path>
                <a:path w="260985" h="603885">
                  <a:moveTo>
                    <a:pt x="134873" y="456438"/>
                  </a:moveTo>
                  <a:lnTo>
                    <a:pt x="134873" y="454152"/>
                  </a:lnTo>
                  <a:lnTo>
                    <a:pt x="134111" y="453390"/>
                  </a:lnTo>
                  <a:lnTo>
                    <a:pt x="134873" y="456438"/>
                  </a:lnTo>
                  <a:close/>
                </a:path>
                <a:path w="260985" h="603885">
                  <a:moveTo>
                    <a:pt x="134492" y="500634"/>
                  </a:moveTo>
                  <a:lnTo>
                    <a:pt x="134302" y="500634"/>
                  </a:lnTo>
                  <a:lnTo>
                    <a:pt x="134111" y="501396"/>
                  </a:lnTo>
                  <a:lnTo>
                    <a:pt x="134492" y="500634"/>
                  </a:lnTo>
                  <a:close/>
                </a:path>
                <a:path w="260985" h="603885">
                  <a:moveTo>
                    <a:pt x="134873" y="500634"/>
                  </a:moveTo>
                  <a:lnTo>
                    <a:pt x="134492" y="500634"/>
                  </a:lnTo>
                  <a:lnTo>
                    <a:pt x="134111" y="501396"/>
                  </a:lnTo>
                  <a:lnTo>
                    <a:pt x="134873" y="500634"/>
                  </a:lnTo>
                  <a:close/>
                </a:path>
                <a:path w="260985" h="603885">
                  <a:moveTo>
                    <a:pt x="134873" y="499872"/>
                  </a:moveTo>
                  <a:lnTo>
                    <a:pt x="134873" y="498348"/>
                  </a:lnTo>
                  <a:lnTo>
                    <a:pt x="134302" y="500634"/>
                  </a:lnTo>
                  <a:lnTo>
                    <a:pt x="134492" y="500634"/>
                  </a:lnTo>
                  <a:lnTo>
                    <a:pt x="134873" y="499872"/>
                  </a:lnTo>
                  <a:close/>
                </a:path>
                <a:path w="260985" h="603885">
                  <a:moveTo>
                    <a:pt x="250697" y="467868"/>
                  </a:moveTo>
                  <a:lnTo>
                    <a:pt x="237743" y="467106"/>
                  </a:lnTo>
                  <a:lnTo>
                    <a:pt x="225551" y="467106"/>
                  </a:lnTo>
                  <a:lnTo>
                    <a:pt x="212393" y="466155"/>
                  </a:lnTo>
                  <a:lnTo>
                    <a:pt x="198696" y="465381"/>
                  </a:lnTo>
                  <a:lnTo>
                    <a:pt x="185091" y="464327"/>
                  </a:lnTo>
                  <a:lnTo>
                    <a:pt x="172211" y="462534"/>
                  </a:lnTo>
                  <a:lnTo>
                    <a:pt x="163829" y="461772"/>
                  </a:lnTo>
                  <a:lnTo>
                    <a:pt x="134873" y="453390"/>
                  </a:lnTo>
                  <a:lnTo>
                    <a:pt x="134492" y="453390"/>
                  </a:lnTo>
                  <a:lnTo>
                    <a:pt x="134873" y="454152"/>
                  </a:lnTo>
                  <a:lnTo>
                    <a:pt x="134873" y="472892"/>
                  </a:lnTo>
                  <a:lnTo>
                    <a:pt x="144857" y="477006"/>
                  </a:lnTo>
                  <a:lnTo>
                    <a:pt x="145198" y="476863"/>
                  </a:lnTo>
                  <a:lnTo>
                    <a:pt x="177607" y="471263"/>
                  </a:lnTo>
                  <a:lnTo>
                    <a:pt x="210938" y="468728"/>
                  </a:lnTo>
                  <a:lnTo>
                    <a:pt x="237743" y="467868"/>
                  </a:lnTo>
                  <a:lnTo>
                    <a:pt x="250697" y="467868"/>
                  </a:lnTo>
                  <a:close/>
                </a:path>
                <a:path w="260985" h="603885">
                  <a:moveTo>
                    <a:pt x="134873" y="500634"/>
                  </a:moveTo>
                  <a:lnTo>
                    <a:pt x="134873" y="499872"/>
                  </a:lnTo>
                  <a:lnTo>
                    <a:pt x="134492" y="500634"/>
                  </a:lnTo>
                  <a:lnTo>
                    <a:pt x="134873" y="500634"/>
                  </a:lnTo>
                  <a:close/>
                </a:path>
                <a:path w="260985" h="603885">
                  <a:moveTo>
                    <a:pt x="260603" y="482346"/>
                  </a:moveTo>
                  <a:lnTo>
                    <a:pt x="260603" y="471678"/>
                  </a:lnTo>
                  <a:lnTo>
                    <a:pt x="256031" y="467868"/>
                  </a:lnTo>
                  <a:lnTo>
                    <a:pt x="237743" y="467868"/>
                  </a:lnTo>
                  <a:lnTo>
                    <a:pt x="210938" y="468728"/>
                  </a:lnTo>
                  <a:lnTo>
                    <a:pt x="177607" y="471263"/>
                  </a:lnTo>
                  <a:lnTo>
                    <a:pt x="145198" y="476863"/>
                  </a:lnTo>
                  <a:lnTo>
                    <a:pt x="144857" y="477006"/>
                  </a:lnTo>
                  <a:lnTo>
                    <a:pt x="145400" y="477229"/>
                  </a:lnTo>
                  <a:lnTo>
                    <a:pt x="178374" y="482717"/>
                  </a:lnTo>
                  <a:lnTo>
                    <a:pt x="212393" y="485356"/>
                  </a:lnTo>
                  <a:lnTo>
                    <a:pt x="237743" y="486156"/>
                  </a:lnTo>
                  <a:lnTo>
                    <a:pt x="250697" y="486918"/>
                  </a:lnTo>
                  <a:lnTo>
                    <a:pt x="256031" y="486918"/>
                  </a:lnTo>
                  <a:lnTo>
                    <a:pt x="260603" y="482346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1828" y="3394710"/>
              <a:ext cx="124967" cy="662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4111" y="4373880"/>
              <a:ext cx="2648573" cy="91982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834888" y="2965957"/>
            <a:ext cx="2506980" cy="166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7655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</a:rPr>
              <a:t>Write </a:t>
            </a:r>
            <a:r>
              <a:rPr sz="1600" spc="-5" dirty="0">
                <a:latin typeface="Arial"/>
                <a:cs typeface="Arial"/>
              </a:rPr>
              <a:t>data (equivalent to  send)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32384" marR="5080" algn="just">
              <a:lnSpc>
                <a:spcPct val="100000"/>
              </a:lnSpc>
              <a:spcBef>
                <a:spcPts val="1205"/>
              </a:spcBef>
            </a:pPr>
            <a:r>
              <a:rPr sz="1600" spc="-5" dirty="0">
                <a:latin typeface="Arial"/>
                <a:cs typeface="Arial"/>
              </a:rPr>
              <a:t>Loop reading (equivalent to  receive) until no more data;  exit implicitly calls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close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81828" y="4373879"/>
            <a:ext cx="135255" cy="350520"/>
          </a:xfrm>
          <a:custGeom>
            <a:avLst/>
            <a:gdLst/>
            <a:ahLst/>
            <a:cxnLst/>
            <a:rect l="l" t="t" r="r" b="b"/>
            <a:pathLst>
              <a:path w="135254" h="350520">
                <a:moveTo>
                  <a:pt x="117348" y="336623"/>
                </a:moveTo>
                <a:lnTo>
                  <a:pt x="117348" y="316992"/>
                </a:lnTo>
                <a:lnTo>
                  <a:pt x="116586" y="317754"/>
                </a:lnTo>
                <a:lnTo>
                  <a:pt x="116586" y="317373"/>
                </a:lnTo>
                <a:lnTo>
                  <a:pt x="115823" y="320040"/>
                </a:lnTo>
                <a:lnTo>
                  <a:pt x="115823" y="317754"/>
                </a:lnTo>
                <a:lnTo>
                  <a:pt x="78486" y="326898"/>
                </a:lnTo>
                <a:lnTo>
                  <a:pt x="69342" y="327660"/>
                </a:lnTo>
                <a:lnTo>
                  <a:pt x="58674" y="329184"/>
                </a:lnTo>
                <a:lnTo>
                  <a:pt x="48006" y="329946"/>
                </a:lnTo>
                <a:lnTo>
                  <a:pt x="25146" y="331470"/>
                </a:lnTo>
                <a:lnTo>
                  <a:pt x="0" y="331470"/>
                </a:lnTo>
                <a:lnTo>
                  <a:pt x="0" y="350520"/>
                </a:lnTo>
                <a:lnTo>
                  <a:pt x="12954" y="350520"/>
                </a:lnTo>
                <a:lnTo>
                  <a:pt x="39448" y="349610"/>
                </a:lnTo>
                <a:lnTo>
                  <a:pt x="72437" y="346952"/>
                </a:lnTo>
                <a:lnTo>
                  <a:pt x="104640" y="341506"/>
                </a:lnTo>
                <a:lnTo>
                  <a:pt x="115823" y="337209"/>
                </a:lnTo>
                <a:lnTo>
                  <a:pt x="115823" y="320040"/>
                </a:lnTo>
                <a:lnTo>
                  <a:pt x="116477" y="317427"/>
                </a:lnTo>
                <a:lnTo>
                  <a:pt x="116477" y="336958"/>
                </a:lnTo>
                <a:lnTo>
                  <a:pt x="116586" y="317754"/>
                </a:lnTo>
                <a:lnTo>
                  <a:pt x="116839" y="317246"/>
                </a:lnTo>
                <a:lnTo>
                  <a:pt x="116839" y="336818"/>
                </a:lnTo>
                <a:lnTo>
                  <a:pt x="117348" y="336623"/>
                </a:lnTo>
                <a:close/>
              </a:path>
              <a:path w="135254" h="350520">
                <a:moveTo>
                  <a:pt x="134874" y="323850"/>
                </a:moveTo>
                <a:lnTo>
                  <a:pt x="134873" y="0"/>
                </a:lnTo>
                <a:lnTo>
                  <a:pt x="115823" y="0"/>
                </a:lnTo>
                <a:lnTo>
                  <a:pt x="115823" y="317754"/>
                </a:lnTo>
                <a:lnTo>
                  <a:pt x="116477" y="317100"/>
                </a:lnTo>
                <a:lnTo>
                  <a:pt x="116967" y="316992"/>
                </a:lnTo>
                <a:lnTo>
                  <a:pt x="117348" y="316230"/>
                </a:lnTo>
                <a:lnTo>
                  <a:pt x="117348" y="336623"/>
                </a:lnTo>
                <a:lnTo>
                  <a:pt x="128778" y="332232"/>
                </a:lnTo>
                <a:lnTo>
                  <a:pt x="131064" y="329946"/>
                </a:lnTo>
                <a:lnTo>
                  <a:pt x="131064" y="329184"/>
                </a:lnTo>
                <a:lnTo>
                  <a:pt x="131826" y="329184"/>
                </a:lnTo>
                <a:lnTo>
                  <a:pt x="132588" y="327660"/>
                </a:lnTo>
                <a:lnTo>
                  <a:pt x="133350" y="326898"/>
                </a:lnTo>
                <a:lnTo>
                  <a:pt x="134112" y="325374"/>
                </a:lnTo>
                <a:lnTo>
                  <a:pt x="134112" y="324612"/>
                </a:lnTo>
                <a:lnTo>
                  <a:pt x="134874" y="323850"/>
                </a:lnTo>
                <a:close/>
              </a:path>
              <a:path w="135254" h="350520">
                <a:moveTo>
                  <a:pt x="116586" y="316992"/>
                </a:moveTo>
                <a:lnTo>
                  <a:pt x="115823" y="317754"/>
                </a:lnTo>
                <a:lnTo>
                  <a:pt x="116477" y="317427"/>
                </a:lnTo>
                <a:lnTo>
                  <a:pt x="116586" y="316992"/>
                </a:lnTo>
                <a:close/>
              </a:path>
              <a:path w="135254" h="350520">
                <a:moveTo>
                  <a:pt x="116967" y="316992"/>
                </a:moveTo>
                <a:lnTo>
                  <a:pt x="116586" y="316992"/>
                </a:lnTo>
                <a:lnTo>
                  <a:pt x="116477" y="317427"/>
                </a:lnTo>
                <a:lnTo>
                  <a:pt x="116839" y="317246"/>
                </a:lnTo>
                <a:lnTo>
                  <a:pt x="116967" y="316992"/>
                </a:lnTo>
                <a:close/>
              </a:path>
              <a:path w="135254" h="350520">
                <a:moveTo>
                  <a:pt x="117348" y="316992"/>
                </a:moveTo>
                <a:lnTo>
                  <a:pt x="116967" y="316992"/>
                </a:lnTo>
                <a:lnTo>
                  <a:pt x="116839" y="317246"/>
                </a:lnTo>
                <a:lnTo>
                  <a:pt x="117348" y="316992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728726"/>
            <a:ext cx="8409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Socket Example – Internet File Server</a:t>
            </a:r>
            <a:r>
              <a:rPr spc="-15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8786" y="1675891"/>
            <a:ext cx="16687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Server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  <a:p>
            <a:pPr marL="9525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. .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90244" y="2610611"/>
            <a:ext cx="7550784" cy="1763395"/>
            <a:chOff x="1190244" y="2610611"/>
            <a:chExt cx="7550784" cy="17633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6350" y="2697958"/>
              <a:ext cx="5924550" cy="6967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23153" y="2610611"/>
              <a:ext cx="1868170" cy="285115"/>
            </a:xfrm>
            <a:custGeom>
              <a:avLst/>
              <a:gdLst/>
              <a:ahLst/>
              <a:cxnLst/>
              <a:rect l="l" t="t" r="r" b="b"/>
              <a:pathLst>
                <a:path w="1868170" h="285114">
                  <a:moveTo>
                    <a:pt x="1867661" y="284988"/>
                  </a:moveTo>
                  <a:lnTo>
                    <a:pt x="1867661" y="0"/>
                  </a:lnTo>
                  <a:lnTo>
                    <a:pt x="0" y="0"/>
                  </a:lnTo>
                  <a:lnTo>
                    <a:pt x="0" y="284988"/>
                  </a:lnTo>
                  <a:lnTo>
                    <a:pt x="1867661" y="2849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6825" y="3394709"/>
              <a:ext cx="7448550" cy="9791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90244" y="3761231"/>
              <a:ext cx="7550784" cy="567690"/>
            </a:xfrm>
            <a:custGeom>
              <a:avLst/>
              <a:gdLst/>
              <a:ahLst/>
              <a:cxnLst/>
              <a:rect l="l" t="t" r="r" b="b"/>
              <a:pathLst>
                <a:path w="7550784" h="567689">
                  <a:moveTo>
                    <a:pt x="4006596" y="0"/>
                  </a:moveTo>
                  <a:lnTo>
                    <a:pt x="0" y="0"/>
                  </a:lnTo>
                  <a:lnTo>
                    <a:pt x="0" y="282702"/>
                  </a:lnTo>
                  <a:lnTo>
                    <a:pt x="4006596" y="282702"/>
                  </a:lnTo>
                  <a:lnTo>
                    <a:pt x="4006596" y="0"/>
                  </a:lnTo>
                  <a:close/>
                </a:path>
                <a:path w="7550784" h="567689">
                  <a:moveTo>
                    <a:pt x="7550658" y="282702"/>
                  </a:moveTo>
                  <a:lnTo>
                    <a:pt x="5682996" y="282702"/>
                  </a:lnTo>
                  <a:lnTo>
                    <a:pt x="5682996" y="567690"/>
                  </a:lnTo>
                  <a:lnTo>
                    <a:pt x="7550658" y="567690"/>
                  </a:lnTo>
                  <a:lnTo>
                    <a:pt x="7550658" y="2827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515859" y="4121150"/>
            <a:ext cx="13366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Make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socket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66800" y="4032503"/>
            <a:ext cx="8172450" cy="2040889"/>
            <a:chOff x="1066800" y="4032503"/>
            <a:chExt cx="8172450" cy="2040889"/>
          </a:xfrm>
        </p:grpSpPr>
        <p:sp>
          <p:nvSpPr>
            <p:cNvPr id="11" name="object 11"/>
            <p:cNvSpPr/>
            <p:nvPr/>
          </p:nvSpPr>
          <p:spPr>
            <a:xfrm>
              <a:off x="7162800" y="4032503"/>
              <a:ext cx="241300" cy="341630"/>
            </a:xfrm>
            <a:custGeom>
              <a:avLst/>
              <a:gdLst/>
              <a:ahLst/>
              <a:cxnLst/>
              <a:rect l="l" t="t" r="r" b="b"/>
              <a:pathLst>
                <a:path w="241300" h="341629">
                  <a:moveTo>
                    <a:pt x="125729" y="240930"/>
                  </a:moveTo>
                  <a:lnTo>
                    <a:pt x="125729" y="223265"/>
                  </a:lnTo>
                  <a:lnTo>
                    <a:pt x="124205" y="220217"/>
                  </a:lnTo>
                  <a:lnTo>
                    <a:pt x="123443" y="219455"/>
                  </a:lnTo>
                  <a:lnTo>
                    <a:pt x="123443" y="21335"/>
                  </a:lnTo>
                  <a:lnTo>
                    <a:pt x="121919" y="19811"/>
                  </a:lnTo>
                  <a:lnTo>
                    <a:pt x="121919" y="19049"/>
                  </a:lnTo>
                  <a:lnTo>
                    <a:pt x="121157" y="19049"/>
                  </a:lnTo>
                  <a:lnTo>
                    <a:pt x="121157" y="18287"/>
                  </a:lnTo>
                  <a:lnTo>
                    <a:pt x="120395" y="17525"/>
                  </a:lnTo>
                  <a:lnTo>
                    <a:pt x="119633" y="17525"/>
                  </a:lnTo>
                  <a:lnTo>
                    <a:pt x="118871" y="16763"/>
                  </a:lnTo>
                  <a:lnTo>
                    <a:pt x="115823" y="14477"/>
                  </a:lnTo>
                  <a:lnTo>
                    <a:pt x="115061" y="14477"/>
                  </a:lnTo>
                  <a:lnTo>
                    <a:pt x="114299" y="13715"/>
                  </a:lnTo>
                  <a:lnTo>
                    <a:pt x="62126" y="2562"/>
                  </a:lnTo>
                  <a:lnTo>
                    <a:pt x="12191" y="0"/>
                  </a:lnTo>
                  <a:lnTo>
                    <a:pt x="761" y="0"/>
                  </a:lnTo>
                  <a:lnTo>
                    <a:pt x="0" y="19049"/>
                  </a:lnTo>
                  <a:lnTo>
                    <a:pt x="12191" y="19049"/>
                  </a:lnTo>
                  <a:lnTo>
                    <a:pt x="33552" y="19881"/>
                  </a:lnTo>
                  <a:lnTo>
                    <a:pt x="58240" y="21459"/>
                  </a:lnTo>
                  <a:lnTo>
                    <a:pt x="82574" y="24500"/>
                  </a:lnTo>
                  <a:lnTo>
                    <a:pt x="102869" y="29717"/>
                  </a:lnTo>
                  <a:lnTo>
                    <a:pt x="105155" y="30632"/>
                  </a:lnTo>
                  <a:lnTo>
                    <a:pt x="105155" y="30479"/>
                  </a:lnTo>
                  <a:lnTo>
                    <a:pt x="106679" y="31241"/>
                  </a:lnTo>
                  <a:lnTo>
                    <a:pt x="106679" y="28955"/>
                  </a:lnTo>
                  <a:lnTo>
                    <a:pt x="107441" y="32003"/>
                  </a:lnTo>
                  <a:lnTo>
                    <a:pt x="108203" y="32765"/>
                  </a:lnTo>
                  <a:lnTo>
                    <a:pt x="108203" y="230123"/>
                  </a:lnTo>
                  <a:lnTo>
                    <a:pt x="109727" y="231647"/>
                  </a:lnTo>
                  <a:lnTo>
                    <a:pt x="109727" y="232409"/>
                  </a:lnTo>
                  <a:lnTo>
                    <a:pt x="110489" y="233171"/>
                  </a:lnTo>
                  <a:lnTo>
                    <a:pt x="112013" y="233933"/>
                  </a:lnTo>
                  <a:lnTo>
                    <a:pt x="112013" y="234695"/>
                  </a:lnTo>
                  <a:lnTo>
                    <a:pt x="112775" y="234695"/>
                  </a:lnTo>
                  <a:lnTo>
                    <a:pt x="112775" y="235457"/>
                  </a:lnTo>
                  <a:lnTo>
                    <a:pt x="115823" y="236981"/>
                  </a:lnTo>
                  <a:lnTo>
                    <a:pt x="116585" y="236981"/>
                  </a:lnTo>
                  <a:lnTo>
                    <a:pt x="116585" y="237743"/>
                  </a:lnTo>
                  <a:lnTo>
                    <a:pt x="117347" y="237743"/>
                  </a:lnTo>
                  <a:lnTo>
                    <a:pt x="121919" y="240029"/>
                  </a:lnTo>
                  <a:lnTo>
                    <a:pt x="125729" y="240930"/>
                  </a:lnTo>
                  <a:close/>
                </a:path>
                <a:path w="241300" h="341629">
                  <a:moveTo>
                    <a:pt x="106679" y="31241"/>
                  </a:moveTo>
                  <a:lnTo>
                    <a:pt x="105155" y="30479"/>
                  </a:lnTo>
                  <a:lnTo>
                    <a:pt x="105591" y="30806"/>
                  </a:lnTo>
                  <a:lnTo>
                    <a:pt x="106679" y="31241"/>
                  </a:lnTo>
                  <a:close/>
                </a:path>
                <a:path w="241300" h="341629">
                  <a:moveTo>
                    <a:pt x="105591" y="30806"/>
                  </a:moveTo>
                  <a:lnTo>
                    <a:pt x="105155" y="30479"/>
                  </a:lnTo>
                  <a:lnTo>
                    <a:pt x="105155" y="30632"/>
                  </a:lnTo>
                  <a:lnTo>
                    <a:pt x="105591" y="30806"/>
                  </a:lnTo>
                  <a:close/>
                </a:path>
                <a:path w="241300" h="341629">
                  <a:moveTo>
                    <a:pt x="108203" y="32765"/>
                  </a:moveTo>
                  <a:lnTo>
                    <a:pt x="106679" y="31241"/>
                  </a:lnTo>
                  <a:lnTo>
                    <a:pt x="105591" y="30806"/>
                  </a:lnTo>
                  <a:lnTo>
                    <a:pt x="108203" y="32765"/>
                  </a:lnTo>
                  <a:close/>
                </a:path>
                <a:path w="241300" h="341629">
                  <a:moveTo>
                    <a:pt x="107441" y="32003"/>
                  </a:moveTo>
                  <a:lnTo>
                    <a:pt x="106679" y="28955"/>
                  </a:lnTo>
                  <a:lnTo>
                    <a:pt x="106679" y="30479"/>
                  </a:lnTo>
                  <a:lnTo>
                    <a:pt x="107441" y="32003"/>
                  </a:lnTo>
                  <a:close/>
                </a:path>
                <a:path w="241300" h="341629">
                  <a:moveTo>
                    <a:pt x="107441" y="32003"/>
                  </a:moveTo>
                  <a:lnTo>
                    <a:pt x="106679" y="30479"/>
                  </a:lnTo>
                  <a:lnTo>
                    <a:pt x="106679" y="31241"/>
                  </a:lnTo>
                  <a:lnTo>
                    <a:pt x="107441" y="32003"/>
                  </a:lnTo>
                  <a:close/>
                </a:path>
                <a:path w="241300" h="341629">
                  <a:moveTo>
                    <a:pt x="108203" y="229361"/>
                  </a:moveTo>
                  <a:lnTo>
                    <a:pt x="108203" y="32765"/>
                  </a:lnTo>
                  <a:lnTo>
                    <a:pt x="106679" y="31622"/>
                  </a:lnTo>
                  <a:lnTo>
                    <a:pt x="106679" y="227837"/>
                  </a:lnTo>
                  <a:lnTo>
                    <a:pt x="108203" y="229361"/>
                  </a:lnTo>
                  <a:close/>
                </a:path>
                <a:path w="241300" h="341629">
                  <a:moveTo>
                    <a:pt x="219456" y="252221"/>
                  </a:moveTo>
                  <a:lnTo>
                    <a:pt x="194811" y="251186"/>
                  </a:lnTo>
                  <a:lnTo>
                    <a:pt x="170287" y="249226"/>
                  </a:lnTo>
                  <a:lnTo>
                    <a:pt x="145964" y="245715"/>
                  </a:lnTo>
                  <a:lnTo>
                    <a:pt x="132272" y="242478"/>
                  </a:lnTo>
                  <a:lnTo>
                    <a:pt x="121157" y="245363"/>
                  </a:lnTo>
                  <a:lnTo>
                    <a:pt x="117347" y="247649"/>
                  </a:lnTo>
                  <a:lnTo>
                    <a:pt x="116585" y="247649"/>
                  </a:lnTo>
                  <a:lnTo>
                    <a:pt x="115823" y="248411"/>
                  </a:lnTo>
                  <a:lnTo>
                    <a:pt x="112775" y="249935"/>
                  </a:lnTo>
                  <a:lnTo>
                    <a:pt x="109727" y="252983"/>
                  </a:lnTo>
                  <a:lnTo>
                    <a:pt x="108965" y="254507"/>
                  </a:lnTo>
                  <a:lnTo>
                    <a:pt x="108203" y="254507"/>
                  </a:lnTo>
                  <a:lnTo>
                    <a:pt x="108203" y="255269"/>
                  </a:lnTo>
                  <a:lnTo>
                    <a:pt x="107441" y="256793"/>
                  </a:lnTo>
                  <a:lnTo>
                    <a:pt x="106679" y="257555"/>
                  </a:lnTo>
                  <a:lnTo>
                    <a:pt x="106680" y="341376"/>
                  </a:lnTo>
                  <a:lnTo>
                    <a:pt x="123444" y="341376"/>
                  </a:lnTo>
                  <a:lnTo>
                    <a:pt x="123443" y="265937"/>
                  </a:lnTo>
                  <a:lnTo>
                    <a:pt x="124205" y="265175"/>
                  </a:lnTo>
                  <a:lnTo>
                    <a:pt x="124967" y="263651"/>
                  </a:lnTo>
                  <a:lnTo>
                    <a:pt x="124967" y="262889"/>
                  </a:lnTo>
                  <a:lnTo>
                    <a:pt x="125729" y="262127"/>
                  </a:lnTo>
                  <a:lnTo>
                    <a:pt x="125729" y="264109"/>
                  </a:lnTo>
                  <a:lnTo>
                    <a:pt x="128777" y="262889"/>
                  </a:lnTo>
                  <a:lnTo>
                    <a:pt x="150767" y="257710"/>
                  </a:lnTo>
                  <a:lnTo>
                    <a:pt x="173664" y="254646"/>
                  </a:lnTo>
                  <a:lnTo>
                    <a:pt x="196788" y="253036"/>
                  </a:lnTo>
                  <a:lnTo>
                    <a:pt x="219456" y="252221"/>
                  </a:lnTo>
                  <a:close/>
                </a:path>
                <a:path w="241300" h="341629">
                  <a:moveTo>
                    <a:pt x="125729" y="220598"/>
                  </a:moveTo>
                  <a:lnTo>
                    <a:pt x="125729" y="27431"/>
                  </a:lnTo>
                  <a:lnTo>
                    <a:pt x="124967" y="27431"/>
                  </a:lnTo>
                  <a:lnTo>
                    <a:pt x="124967" y="24383"/>
                  </a:lnTo>
                  <a:lnTo>
                    <a:pt x="124205" y="22859"/>
                  </a:lnTo>
                  <a:lnTo>
                    <a:pt x="123443" y="22097"/>
                  </a:lnTo>
                  <a:lnTo>
                    <a:pt x="123443" y="219455"/>
                  </a:lnTo>
                  <a:lnTo>
                    <a:pt x="124205" y="219836"/>
                  </a:lnTo>
                  <a:lnTo>
                    <a:pt x="124205" y="219455"/>
                  </a:lnTo>
                  <a:lnTo>
                    <a:pt x="124459" y="219963"/>
                  </a:lnTo>
                  <a:lnTo>
                    <a:pt x="125729" y="220598"/>
                  </a:lnTo>
                  <a:close/>
                </a:path>
                <a:path w="241300" h="341629">
                  <a:moveTo>
                    <a:pt x="124967" y="220979"/>
                  </a:moveTo>
                  <a:lnTo>
                    <a:pt x="124459" y="219963"/>
                  </a:lnTo>
                  <a:lnTo>
                    <a:pt x="123443" y="219455"/>
                  </a:lnTo>
                  <a:lnTo>
                    <a:pt x="124967" y="220979"/>
                  </a:lnTo>
                  <a:close/>
                </a:path>
                <a:path w="241300" h="341629">
                  <a:moveTo>
                    <a:pt x="124967" y="264413"/>
                  </a:moveTo>
                  <a:lnTo>
                    <a:pt x="123443" y="265937"/>
                  </a:lnTo>
                  <a:lnTo>
                    <a:pt x="124459" y="265429"/>
                  </a:lnTo>
                  <a:lnTo>
                    <a:pt x="124967" y="264413"/>
                  </a:lnTo>
                  <a:close/>
                </a:path>
                <a:path w="241300" h="341629">
                  <a:moveTo>
                    <a:pt x="124459" y="265429"/>
                  </a:moveTo>
                  <a:lnTo>
                    <a:pt x="123443" y="265937"/>
                  </a:lnTo>
                  <a:lnTo>
                    <a:pt x="123444" y="341376"/>
                  </a:lnTo>
                  <a:lnTo>
                    <a:pt x="124205" y="341376"/>
                  </a:lnTo>
                  <a:lnTo>
                    <a:pt x="124205" y="265937"/>
                  </a:lnTo>
                  <a:lnTo>
                    <a:pt x="124459" y="265429"/>
                  </a:lnTo>
                  <a:close/>
                </a:path>
                <a:path w="241300" h="341629">
                  <a:moveTo>
                    <a:pt x="124459" y="219963"/>
                  </a:moveTo>
                  <a:lnTo>
                    <a:pt x="124205" y="219455"/>
                  </a:lnTo>
                  <a:lnTo>
                    <a:pt x="124205" y="219836"/>
                  </a:lnTo>
                  <a:lnTo>
                    <a:pt x="124459" y="219963"/>
                  </a:lnTo>
                  <a:close/>
                </a:path>
                <a:path w="241300" h="341629">
                  <a:moveTo>
                    <a:pt x="124967" y="221741"/>
                  </a:moveTo>
                  <a:lnTo>
                    <a:pt x="124967" y="220979"/>
                  </a:lnTo>
                  <a:lnTo>
                    <a:pt x="124205" y="220217"/>
                  </a:lnTo>
                  <a:lnTo>
                    <a:pt x="124967" y="221741"/>
                  </a:lnTo>
                  <a:close/>
                </a:path>
                <a:path w="241300" h="341629">
                  <a:moveTo>
                    <a:pt x="125729" y="264109"/>
                  </a:moveTo>
                  <a:lnTo>
                    <a:pt x="125729" y="262127"/>
                  </a:lnTo>
                  <a:lnTo>
                    <a:pt x="124205" y="265175"/>
                  </a:lnTo>
                  <a:lnTo>
                    <a:pt x="124967" y="264413"/>
                  </a:lnTo>
                  <a:lnTo>
                    <a:pt x="125729" y="264109"/>
                  </a:lnTo>
                  <a:close/>
                </a:path>
                <a:path w="241300" h="341629">
                  <a:moveTo>
                    <a:pt x="125730" y="341376"/>
                  </a:moveTo>
                  <a:lnTo>
                    <a:pt x="125729" y="264794"/>
                  </a:lnTo>
                  <a:lnTo>
                    <a:pt x="124459" y="265429"/>
                  </a:lnTo>
                  <a:lnTo>
                    <a:pt x="124205" y="265937"/>
                  </a:lnTo>
                  <a:lnTo>
                    <a:pt x="124205" y="341376"/>
                  </a:lnTo>
                  <a:lnTo>
                    <a:pt x="125730" y="341376"/>
                  </a:lnTo>
                  <a:close/>
                </a:path>
                <a:path w="241300" h="341629">
                  <a:moveTo>
                    <a:pt x="219456" y="233171"/>
                  </a:moveTo>
                  <a:lnTo>
                    <a:pt x="173259" y="230624"/>
                  </a:lnTo>
                  <a:lnTo>
                    <a:pt x="128015" y="221741"/>
                  </a:lnTo>
                  <a:lnTo>
                    <a:pt x="124459" y="219963"/>
                  </a:lnTo>
                  <a:lnTo>
                    <a:pt x="124967" y="220979"/>
                  </a:lnTo>
                  <a:lnTo>
                    <a:pt x="124967" y="221741"/>
                  </a:lnTo>
                  <a:lnTo>
                    <a:pt x="125729" y="223265"/>
                  </a:lnTo>
                  <a:lnTo>
                    <a:pt x="125729" y="240930"/>
                  </a:lnTo>
                  <a:lnTo>
                    <a:pt x="132272" y="242478"/>
                  </a:lnTo>
                  <a:lnTo>
                    <a:pt x="144273" y="239362"/>
                  </a:lnTo>
                  <a:lnTo>
                    <a:pt x="169692" y="235838"/>
                  </a:lnTo>
                  <a:lnTo>
                    <a:pt x="194811" y="234073"/>
                  </a:lnTo>
                  <a:lnTo>
                    <a:pt x="196788" y="233981"/>
                  </a:lnTo>
                  <a:lnTo>
                    <a:pt x="219456" y="233171"/>
                  </a:lnTo>
                  <a:close/>
                </a:path>
                <a:path w="241300" h="341629">
                  <a:moveTo>
                    <a:pt x="126491" y="264413"/>
                  </a:moveTo>
                  <a:lnTo>
                    <a:pt x="124967" y="264413"/>
                  </a:lnTo>
                  <a:lnTo>
                    <a:pt x="124459" y="265429"/>
                  </a:lnTo>
                  <a:lnTo>
                    <a:pt x="126491" y="264413"/>
                  </a:lnTo>
                  <a:close/>
                </a:path>
                <a:path w="241300" h="341629">
                  <a:moveTo>
                    <a:pt x="125729" y="262127"/>
                  </a:moveTo>
                  <a:lnTo>
                    <a:pt x="124967" y="262889"/>
                  </a:lnTo>
                  <a:lnTo>
                    <a:pt x="124967" y="263651"/>
                  </a:lnTo>
                  <a:lnTo>
                    <a:pt x="125729" y="262127"/>
                  </a:lnTo>
                  <a:close/>
                </a:path>
                <a:path w="241300" h="341629">
                  <a:moveTo>
                    <a:pt x="125729" y="264413"/>
                  </a:moveTo>
                  <a:lnTo>
                    <a:pt x="125729" y="264109"/>
                  </a:lnTo>
                  <a:lnTo>
                    <a:pt x="124967" y="264413"/>
                  </a:lnTo>
                  <a:lnTo>
                    <a:pt x="125729" y="264413"/>
                  </a:lnTo>
                  <a:close/>
                </a:path>
                <a:path w="241300" h="341629">
                  <a:moveTo>
                    <a:pt x="240792" y="247649"/>
                  </a:moveTo>
                  <a:lnTo>
                    <a:pt x="240792" y="236981"/>
                  </a:lnTo>
                  <a:lnTo>
                    <a:pt x="236982" y="233171"/>
                  </a:lnTo>
                  <a:lnTo>
                    <a:pt x="219456" y="233171"/>
                  </a:lnTo>
                  <a:lnTo>
                    <a:pt x="196788" y="233981"/>
                  </a:lnTo>
                  <a:lnTo>
                    <a:pt x="194811" y="234073"/>
                  </a:lnTo>
                  <a:lnTo>
                    <a:pt x="169692" y="235838"/>
                  </a:lnTo>
                  <a:lnTo>
                    <a:pt x="144273" y="239362"/>
                  </a:lnTo>
                  <a:lnTo>
                    <a:pt x="132272" y="242478"/>
                  </a:lnTo>
                  <a:lnTo>
                    <a:pt x="145964" y="245715"/>
                  </a:lnTo>
                  <a:lnTo>
                    <a:pt x="170287" y="249226"/>
                  </a:lnTo>
                  <a:lnTo>
                    <a:pt x="194811" y="251186"/>
                  </a:lnTo>
                  <a:lnTo>
                    <a:pt x="219456" y="252221"/>
                  </a:lnTo>
                  <a:lnTo>
                    <a:pt x="236982" y="252221"/>
                  </a:lnTo>
                  <a:lnTo>
                    <a:pt x="240792" y="247649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800" y="4373879"/>
              <a:ext cx="8172450" cy="9791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2800" y="4373879"/>
              <a:ext cx="125729" cy="14401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172705" y="4971287"/>
              <a:ext cx="236220" cy="382270"/>
            </a:xfrm>
            <a:custGeom>
              <a:avLst/>
              <a:gdLst/>
              <a:ahLst/>
              <a:cxnLst/>
              <a:rect l="l" t="t" r="r" b="b"/>
              <a:pathLst>
                <a:path w="236220" h="382270">
                  <a:moveTo>
                    <a:pt x="121767" y="183794"/>
                  </a:moveTo>
                  <a:lnTo>
                    <a:pt x="121157" y="182879"/>
                  </a:lnTo>
                  <a:lnTo>
                    <a:pt x="121157" y="21335"/>
                  </a:lnTo>
                  <a:lnTo>
                    <a:pt x="116585" y="16763"/>
                  </a:lnTo>
                  <a:lnTo>
                    <a:pt x="115823" y="16763"/>
                  </a:lnTo>
                  <a:lnTo>
                    <a:pt x="113537" y="14477"/>
                  </a:lnTo>
                  <a:lnTo>
                    <a:pt x="90371" y="7116"/>
                  </a:lnTo>
                  <a:lnTo>
                    <a:pt x="63831" y="2967"/>
                  </a:lnTo>
                  <a:lnTo>
                    <a:pt x="36808" y="953"/>
                  </a:lnTo>
                  <a:lnTo>
                    <a:pt x="12191" y="0"/>
                  </a:lnTo>
                  <a:lnTo>
                    <a:pt x="761" y="0"/>
                  </a:lnTo>
                  <a:lnTo>
                    <a:pt x="0" y="19049"/>
                  </a:lnTo>
                  <a:lnTo>
                    <a:pt x="12191" y="19077"/>
                  </a:lnTo>
                  <a:lnTo>
                    <a:pt x="33495" y="19848"/>
                  </a:lnTo>
                  <a:lnTo>
                    <a:pt x="57754" y="21559"/>
                  </a:lnTo>
                  <a:lnTo>
                    <a:pt x="81711" y="24873"/>
                  </a:lnTo>
                  <a:lnTo>
                    <a:pt x="102869" y="30479"/>
                  </a:lnTo>
                  <a:lnTo>
                    <a:pt x="103631" y="31051"/>
                  </a:lnTo>
                  <a:lnTo>
                    <a:pt x="103631" y="28955"/>
                  </a:lnTo>
                  <a:lnTo>
                    <a:pt x="104393" y="31241"/>
                  </a:lnTo>
                  <a:lnTo>
                    <a:pt x="104393" y="30479"/>
                  </a:lnTo>
                  <a:lnTo>
                    <a:pt x="105917" y="32765"/>
                  </a:lnTo>
                  <a:lnTo>
                    <a:pt x="105917" y="194309"/>
                  </a:lnTo>
                  <a:lnTo>
                    <a:pt x="106679" y="195071"/>
                  </a:lnTo>
                  <a:lnTo>
                    <a:pt x="108203" y="197357"/>
                  </a:lnTo>
                  <a:lnTo>
                    <a:pt x="109727" y="198881"/>
                  </a:lnTo>
                  <a:lnTo>
                    <a:pt x="110489" y="198881"/>
                  </a:lnTo>
                  <a:lnTo>
                    <a:pt x="114299" y="201167"/>
                  </a:lnTo>
                  <a:lnTo>
                    <a:pt x="120395" y="203139"/>
                  </a:lnTo>
                  <a:lnTo>
                    <a:pt x="120395" y="182879"/>
                  </a:lnTo>
                  <a:lnTo>
                    <a:pt x="121767" y="183794"/>
                  </a:lnTo>
                  <a:close/>
                </a:path>
                <a:path w="236220" h="382270">
                  <a:moveTo>
                    <a:pt x="103632" y="381762"/>
                  </a:moveTo>
                  <a:lnTo>
                    <a:pt x="103632" y="380471"/>
                  </a:lnTo>
                  <a:lnTo>
                    <a:pt x="99413" y="381762"/>
                  </a:lnTo>
                  <a:lnTo>
                    <a:pt x="103632" y="381762"/>
                  </a:lnTo>
                  <a:close/>
                </a:path>
                <a:path w="236220" h="382270">
                  <a:moveTo>
                    <a:pt x="104393" y="31241"/>
                  </a:moveTo>
                  <a:lnTo>
                    <a:pt x="103631" y="28955"/>
                  </a:lnTo>
                  <a:lnTo>
                    <a:pt x="103631" y="30479"/>
                  </a:lnTo>
                  <a:lnTo>
                    <a:pt x="104393" y="31241"/>
                  </a:lnTo>
                  <a:close/>
                </a:path>
                <a:path w="236220" h="382270">
                  <a:moveTo>
                    <a:pt x="105917" y="32765"/>
                  </a:moveTo>
                  <a:lnTo>
                    <a:pt x="103631" y="30479"/>
                  </a:lnTo>
                  <a:lnTo>
                    <a:pt x="103631" y="31051"/>
                  </a:lnTo>
                  <a:lnTo>
                    <a:pt x="105917" y="32765"/>
                  </a:lnTo>
                  <a:close/>
                </a:path>
                <a:path w="236220" h="382270">
                  <a:moveTo>
                    <a:pt x="105917" y="193547"/>
                  </a:moveTo>
                  <a:lnTo>
                    <a:pt x="105917" y="32765"/>
                  </a:lnTo>
                  <a:lnTo>
                    <a:pt x="103631" y="31051"/>
                  </a:lnTo>
                  <a:lnTo>
                    <a:pt x="103631" y="188213"/>
                  </a:lnTo>
                  <a:lnTo>
                    <a:pt x="104393" y="189737"/>
                  </a:lnTo>
                  <a:lnTo>
                    <a:pt x="104393" y="191261"/>
                  </a:lnTo>
                  <a:lnTo>
                    <a:pt x="105155" y="192023"/>
                  </a:lnTo>
                  <a:lnTo>
                    <a:pt x="105155" y="192785"/>
                  </a:lnTo>
                  <a:lnTo>
                    <a:pt x="105917" y="193547"/>
                  </a:lnTo>
                  <a:close/>
                </a:path>
                <a:path w="236220" h="382270">
                  <a:moveTo>
                    <a:pt x="105918" y="379475"/>
                  </a:moveTo>
                  <a:lnTo>
                    <a:pt x="105918" y="217931"/>
                  </a:lnTo>
                  <a:lnTo>
                    <a:pt x="105155" y="218693"/>
                  </a:lnTo>
                  <a:lnTo>
                    <a:pt x="105155" y="220217"/>
                  </a:lnTo>
                  <a:lnTo>
                    <a:pt x="104393" y="220979"/>
                  </a:lnTo>
                  <a:lnTo>
                    <a:pt x="104393" y="222503"/>
                  </a:lnTo>
                  <a:lnTo>
                    <a:pt x="103632" y="223265"/>
                  </a:lnTo>
                  <a:lnTo>
                    <a:pt x="103632" y="380471"/>
                  </a:lnTo>
                  <a:lnTo>
                    <a:pt x="104393" y="380237"/>
                  </a:lnTo>
                  <a:lnTo>
                    <a:pt x="105918" y="379475"/>
                  </a:lnTo>
                  <a:close/>
                </a:path>
                <a:path w="236220" h="382270">
                  <a:moveTo>
                    <a:pt x="104393" y="381762"/>
                  </a:moveTo>
                  <a:lnTo>
                    <a:pt x="104393" y="380999"/>
                  </a:lnTo>
                  <a:lnTo>
                    <a:pt x="104139" y="381762"/>
                  </a:lnTo>
                  <a:lnTo>
                    <a:pt x="104393" y="381762"/>
                  </a:lnTo>
                  <a:close/>
                </a:path>
                <a:path w="236220" h="382270">
                  <a:moveTo>
                    <a:pt x="105917" y="32765"/>
                  </a:moveTo>
                  <a:lnTo>
                    <a:pt x="104393" y="30479"/>
                  </a:lnTo>
                  <a:lnTo>
                    <a:pt x="104393" y="31241"/>
                  </a:lnTo>
                  <a:lnTo>
                    <a:pt x="105917" y="32765"/>
                  </a:lnTo>
                  <a:close/>
                </a:path>
                <a:path w="236220" h="382270">
                  <a:moveTo>
                    <a:pt x="214884" y="215645"/>
                  </a:moveTo>
                  <a:lnTo>
                    <a:pt x="191239" y="214517"/>
                  </a:lnTo>
                  <a:lnTo>
                    <a:pt x="163596" y="212431"/>
                  </a:lnTo>
                  <a:lnTo>
                    <a:pt x="136450" y="208332"/>
                  </a:lnTo>
                  <a:lnTo>
                    <a:pt x="129056" y="205940"/>
                  </a:lnTo>
                  <a:lnTo>
                    <a:pt x="113538" y="211073"/>
                  </a:lnTo>
                  <a:lnTo>
                    <a:pt x="110489" y="212597"/>
                  </a:lnTo>
                  <a:lnTo>
                    <a:pt x="105918" y="217169"/>
                  </a:lnTo>
                  <a:lnTo>
                    <a:pt x="105918" y="379475"/>
                  </a:lnTo>
                  <a:lnTo>
                    <a:pt x="104393" y="381761"/>
                  </a:lnTo>
                  <a:lnTo>
                    <a:pt x="120396" y="381762"/>
                  </a:lnTo>
                  <a:lnTo>
                    <a:pt x="120396" y="229361"/>
                  </a:lnTo>
                  <a:lnTo>
                    <a:pt x="121919" y="227837"/>
                  </a:lnTo>
                  <a:lnTo>
                    <a:pt x="122682" y="225551"/>
                  </a:lnTo>
                  <a:lnTo>
                    <a:pt x="122682" y="227647"/>
                  </a:lnTo>
                  <a:lnTo>
                    <a:pt x="123444" y="227075"/>
                  </a:lnTo>
                  <a:lnTo>
                    <a:pt x="144493" y="221398"/>
                  </a:lnTo>
                  <a:lnTo>
                    <a:pt x="168459" y="218165"/>
                  </a:lnTo>
                  <a:lnTo>
                    <a:pt x="192777" y="216530"/>
                  </a:lnTo>
                  <a:lnTo>
                    <a:pt x="214884" y="215645"/>
                  </a:lnTo>
                  <a:close/>
                </a:path>
                <a:path w="236220" h="382270">
                  <a:moveTo>
                    <a:pt x="122681" y="185165"/>
                  </a:moveTo>
                  <a:lnTo>
                    <a:pt x="121767" y="183794"/>
                  </a:lnTo>
                  <a:lnTo>
                    <a:pt x="120395" y="182879"/>
                  </a:lnTo>
                  <a:lnTo>
                    <a:pt x="120395" y="203139"/>
                  </a:lnTo>
                  <a:lnTo>
                    <a:pt x="121919" y="203632"/>
                  </a:lnTo>
                  <a:lnTo>
                    <a:pt x="121919" y="184403"/>
                  </a:lnTo>
                  <a:lnTo>
                    <a:pt x="122681" y="185165"/>
                  </a:lnTo>
                  <a:close/>
                </a:path>
                <a:path w="236220" h="382270">
                  <a:moveTo>
                    <a:pt x="122682" y="227075"/>
                  </a:moveTo>
                  <a:lnTo>
                    <a:pt x="120396" y="229361"/>
                  </a:lnTo>
                  <a:lnTo>
                    <a:pt x="121919" y="228218"/>
                  </a:lnTo>
                  <a:lnTo>
                    <a:pt x="122682" y="227075"/>
                  </a:lnTo>
                  <a:close/>
                </a:path>
                <a:path w="236220" h="382270">
                  <a:moveTo>
                    <a:pt x="121919" y="228218"/>
                  </a:moveTo>
                  <a:lnTo>
                    <a:pt x="120396" y="229361"/>
                  </a:lnTo>
                  <a:lnTo>
                    <a:pt x="120396" y="381762"/>
                  </a:lnTo>
                  <a:lnTo>
                    <a:pt x="121157" y="381762"/>
                  </a:lnTo>
                  <a:lnTo>
                    <a:pt x="121157" y="229361"/>
                  </a:lnTo>
                  <a:lnTo>
                    <a:pt x="121919" y="228218"/>
                  </a:lnTo>
                  <a:close/>
                </a:path>
                <a:path w="236220" h="382270">
                  <a:moveTo>
                    <a:pt x="122681" y="184403"/>
                  </a:moveTo>
                  <a:lnTo>
                    <a:pt x="122681" y="25145"/>
                  </a:lnTo>
                  <a:lnTo>
                    <a:pt x="121919" y="24383"/>
                  </a:lnTo>
                  <a:lnTo>
                    <a:pt x="121919" y="23621"/>
                  </a:lnTo>
                  <a:lnTo>
                    <a:pt x="121157" y="22097"/>
                  </a:lnTo>
                  <a:lnTo>
                    <a:pt x="121157" y="182879"/>
                  </a:lnTo>
                  <a:lnTo>
                    <a:pt x="122681" y="184403"/>
                  </a:lnTo>
                  <a:close/>
                </a:path>
                <a:path w="236220" h="382270">
                  <a:moveTo>
                    <a:pt x="122681" y="184403"/>
                  </a:moveTo>
                  <a:lnTo>
                    <a:pt x="121157" y="182879"/>
                  </a:lnTo>
                  <a:lnTo>
                    <a:pt x="121767" y="183794"/>
                  </a:lnTo>
                  <a:lnTo>
                    <a:pt x="122681" y="184403"/>
                  </a:lnTo>
                  <a:close/>
                </a:path>
                <a:path w="236220" h="382270">
                  <a:moveTo>
                    <a:pt x="122682" y="381762"/>
                  </a:moveTo>
                  <a:lnTo>
                    <a:pt x="122682" y="227647"/>
                  </a:lnTo>
                  <a:lnTo>
                    <a:pt x="121919" y="228218"/>
                  </a:lnTo>
                  <a:lnTo>
                    <a:pt x="121157" y="229361"/>
                  </a:lnTo>
                  <a:lnTo>
                    <a:pt x="121157" y="381762"/>
                  </a:lnTo>
                  <a:lnTo>
                    <a:pt x="122682" y="381762"/>
                  </a:lnTo>
                  <a:close/>
                </a:path>
                <a:path w="236220" h="382270">
                  <a:moveTo>
                    <a:pt x="214884" y="196595"/>
                  </a:moveTo>
                  <a:lnTo>
                    <a:pt x="168249" y="193909"/>
                  </a:lnTo>
                  <a:lnTo>
                    <a:pt x="122681" y="184403"/>
                  </a:lnTo>
                  <a:lnTo>
                    <a:pt x="121767" y="183794"/>
                  </a:lnTo>
                  <a:lnTo>
                    <a:pt x="122681" y="185165"/>
                  </a:lnTo>
                  <a:lnTo>
                    <a:pt x="122681" y="203879"/>
                  </a:lnTo>
                  <a:lnTo>
                    <a:pt x="129056" y="205940"/>
                  </a:lnTo>
                  <a:lnTo>
                    <a:pt x="135474" y="203818"/>
                  </a:lnTo>
                  <a:lnTo>
                    <a:pt x="163125" y="199577"/>
                  </a:lnTo>
                  <a:lnTo>
                    <a:pt x="191239" y="197471"/>
                  </a:lnTo>
                  <a:lnTo>
                    <a:pt x="214884" y="196595"/>
                  </a:lnTo>
                  <a:close/>
                </a:path>
                <a:path w="236220" h="382270">
                  <a:moveTo>
                    <a:pt x="122681" y="186689"/>
                  </a:moveTo>
                  <a:lnTo>
                    <a:pt x="122681" y="185165"/>
                  </a:lnTo>
                  <a:lnTo>
                    <a:pt x="121919" y="184403"/>
                  </a:lnTo>
                  <a:lnTo>
                    <a:pt x="122681" y="186689"/>
                  </a:lnTo>
                  <a:close/>
                </a:path>
                <a:path w="236220" h="382270">
                  <a:moveTo>
                    <a:pt x="122681" y="203879"/>
                  </a:moveTo>
                  <a:lnTo>
                    <a:pt x="122681" y="186689"/>
                  </a:lnTo>
                  <a:lnTo>
                    <a:pt x="121919" y="184403"/>
                  </a:lnTo>
                  <a:lnTo>
                    <a:pt x="121919" y="203632"/>
                  </a:lnTo>
                  <a:lnTo>
                    <a:pt x="122681" y="203879"/>
                  </a:lnTo>
                  <a:close/>
                </a:path>
                <a:path w="236220" h="382270">
                  <a:moveTo>
                    <a:pt x="122682" y="227075"/>
                  </a:moveTo>
                  <a:lnTo>
                    <a:pt x="122682" y="225551"/>
                  </a:lnTo>
                  <a:lnTo>
                    <a:pt x="121919" y="227837"/>
                  </a:lnTo>
                  <a:lnTo>
                    <a:pt x="122682" y="227075"/>
                  </a:lnTo>
                  <a:close/>
                </a:path>
                <a:path w="236220" h="382270">
                  <a:moveTo>
                    <a:pt x="122682" y="227647"/>
                  </a:moveTo>
                  <a:lnTo>
                    <a:pt x="122682" y="227075"/>
                  </a:lnTo>
                  <a:lnTo>
                    <a:pt x="121919" y="228218"/>
                  </a:lnTo>
                  <a:lnTo>
                    <a:pt x="122682" y="227647"/>
                  </a:lnTo>
                  <a:close/>
                </a:path>
                <a:path w="236220" h="382270">
                  <a:moveTo>
                    <a:pt x="236220" y="211073"/>
                  </a:moveTo>
                  <a:lnTo>
                    <a:pt x="236220" y="200405"/>
                  </a:lnTo>
                  <a:lnTo>
                    <a:pt x="231647" y="196595"/>
                  </a:lnTo>
                  <a:lnTo>
                    <a:pt x="214884" y="196595"/>
                  </a:lnTo>
                  <a:lnTo>
                    <a:pt x="191239" y="197471"/>
                  </a:lnTo>
                  <a:lnTo>
                    <a:pt x="163125" y="199577"/>
                  </a:lnTo>
                  <a:lnTo>
                    <a:pt x="135474" y="203818"/>
                  </a:lnTo>
                  <a:lnTo>
                    <a:pt x="129056" y="205940"/>
                  </a:lnTo>
                  <a:lnTo>
                    <a:pt x="136450" y="208332"/>
                  </a:lnTo>
                  <a:lnTo>
                    <a:pt x="163596" y="212431"/>
                  </a:lnTo>
                  <a:lnTo>
                    <a:pt x="191239" y="214517"/>
                  </a:lnTo>
                  <a:lnTo>
                    <a:pt x="214884" y="215645"/>
                  </a:lnTo>
                  <a:lnTo>
                    <a:pt x="231647" y="215645"/>
                  </a:lnTo>
                  <a:lnTo>
                    <a:pt x="236220" y="21107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5875" y="5353049"/>
              <a:ext cx="6457950" cy="72022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373623" y="5531357"/>
              <a:ext cx="2418715" cy="317500"/>
            </a:xfrm>
            <a:custGeom>
              <a:avLst/>
              <a:gdLst/>
              <a:ahLst/>
              <a:cxnLst/>
              <a:rect l="l" t="t" r="r" b="b"/>
              <a:pathLst>
                <a:path w="2418715" h="317500">
                  <a:moveTo>
                    <a:pt x="2418587" y="316991"/>
                  </a:moveTo>
                  <a:lnTo>
                    <a:pt x="2418587" y="0"/>
                  </a:lnTo>
                  <a:lnTo>
                    <a:pt x="0" y="0"/>
                  </a:lnTo>
                  <a:lnTo>
                    <a:pt x="0" y="316992"/>
                  </a:lnTo>
                  <a:lnTo>
                    <a:pt x="2418587" y="316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72705" y="5353049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90" h="30479">
                  <a:moveTo>
                    <a:pt x="122682" y="5333"/>
                  </a:moveTo>
                  <a:lnTo>
                    <a:pt x="122682" y="0"/>
                  </a:lnTo>
                  <a:lnTo>
                    <a:pt x="104139" y="0"/>
                  </a:lnTo>
                  <a:lnTo>
                    <a:pt x="103632" y="1523"/>
                  </a:lnTo>
                  <a:lnTo>
                    <a:pt x="103632" y="0"/>
                  </a:lnTo>
                  <a:lnTo>
                    <a:pt x="99413" y="0"/>
                  </a:lnTo>
                  <a:lnTo>
                    <a:pt x="83972" y="4724"/>
                  </a:lnTo>
                  <a:lnTo>
                    <a:pt x="58697" y="8400"/>
                  </a:lnTo>
                  <a:lnTo>
                    <a:pt x="33029" y="10163"/>
                  </a:lnTo>
                  <a:lnTo>
                    <a:pt x="11430" y="10667"/>
                  </a:lnTo>
                  <a:lnTo>
                    <a:pt x="0" y="11429"/>
                  </a:lnTo>
                  <a:lnTo>
                    <a:pt x="762" y="30479"/>
                  </a:lnTo>
                  <a:lnTo>
                    <a:pt x="12192" y="29717"/>
                  </a:lnTo>
                  <a:lnTo>
                    <a:pt x="36258" y="29171"/>
                  </a:lnTo>
                  <a:lnTo>
                    <a:pt x="89076" y="23020"/>
                  </a:lnTo>
                  <a:lnTo>
                    <a:pt x="116586" y="12953"/>
                  </a:lnTo>
                  <a:lnTo>
                    <a:pt x="117348" y="12953"/>
                  </a:lnTo>
                  <a:lnTo>
                    <a:pt x="118110" y="12191"/>
                  </a:lnTo>
                  <a:lnTo>
                    <a:pt x="119634" y="9905"/>
                  </a:lnTo>
                  <a:lnTo>
                    <a:pt x="121157" y="8381"/>
                  </a:lnTo>
                  <a:lnTo>
                    <a:pt x="121157" y="7619"/>
                  </a:lnTo>
                  <a:lnTo>
                    <a:pt x="121920" y="6857"/>
                  </a:lnTo>
                  <a:lnTo>
                    <a:pt x="121920" y="6095"/>
                  </a:lnTo>
                  <a:lnTo>
                    <a:pt x="122682" y="533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471662" y="5011166"/>
            <a:ext cx="1412875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Assign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address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Arial"/>
              <a:cs typeface="Arial"/>
            </a:endParaRPr>
          </a:p>
          <a:p>
            <a:pPr marL="27940" marR="36068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Prepare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for  incoming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86904" y="5995669"/>
            <a:ext cx="11093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connections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187945" y="5644896"/>
            <a:ext cx="235585" cy="520065"/>
          </a:xfrm>
          <a:custGeom>
            <a:avLst/>
            <a:gdLst/>
            <a:ahLst/>
            <a:cxnLst/>
            <a:rect l="l" t="t" r="r" b="b"/>
            <a:pathLst>
              <a:path w="235584" h="520064">
                <a:moveTo>
                  <a:pt x="122681" y="238125"/>
                </a:moveTo>
                <a:lnTo>
                  <a:pt x="122681" y="27432"/>
                </a:lnTo>
                <a:lnTo>
                  <a:pt x="121919" y="26670"/>
                </a:lnTo>
                <a:lnTo>
                  <a:pt x="121919" y="24384"/>
                </a:lnTo>
                <a:lnTo>
                  <a:pt x="121157" y="23622"/>
                </a:lnTo>
                <a:lnTo>
                  <a:pt x="121157" y="22098"/>
                </a:lnTo>
                <a:lnTo>
                  <a:pt x="119633" y="20574"/>
                </a:lnTo>
                <a:lnTo>
                  <a:pt x="119633" y="19812"/>
                </a:lnTo>
                <a:lnTo>
                  <a:pt x="117347" y="18288"/>
                </a:lnTo>
                <a:lnTo>
                  <a:pt x="117347" y="17526"/>
                </a:lnTo>
                <a:lnTo>
                  <a:pt x="63207" y="2990"/>
                </a:lnTo>
                <a:lnTo>
                  <a:pt x="11429" y="0"/>
                </a:lnTo>
                <a:lnTo>
                  <a:pt x="0" y="0"/>
                </a:lnTo>
                <a:lnTo>
                  <a:pt x="0" y="19050"/>
                </a:lnTo>
                <a:lnTo>
                  <a:pt x="11429" y="19050"/>
                </a:lnTo>
                <a:lnTo>
                  <a:pt x="33718" y="19934"/>
                </a:lnTo>
                <a:lnTo>
                  <a:pt x="57778" y="21597"/>
                </a:lnTo>
                <a:lnTo>
                  <a:pt x="81533" y="24847"/>
                </a:lnTo>
                <a:lnTo>
                  <a:pt x="102869" y="30480"/>
                </a:lnTo>
                <a:lnTo>
                  <a:pt x="103631" y="31242"/>
                </a:lnTo>
                <a:lnTo>
                  <a:pt x="103631" y="28956"/>
                </a:lnTo>
                <a:lnTo>
                  <a:pt x="104393" y="31242"/>
                </a:lnTo>
                <a:lnTo>
                  <a:pt x="104393" y="31623"/>
                </a:lnTo>
                <a:lnTo>
                  <a:pt x="105155" y="32766"/>
                </a:lnTo>
                <a:lnTo>
                  <a:pt x="105155" y="247650"/>
                </a:lnTo>
                <a:lnTo>
                  <a:pt x="106679" y="249174"/>
                </a:lnTo>
                <a:lnTo>
                  <a:pt x="108203" y="251460"/>
                </a:lnTo>
                <a:lnTo>
                  <a:pt x="109727" y="252984"/>
                </a:lnTo>
                <a:lnTo>
                  <a:pt x="112775" y="254508"/>
                </a:lnTo>
                <a:lnTo>
                  <a:pt x="113537" y="255270"/>
                </a:lnTo>
                <a:lnTo>
                  <a:pt x="114299" y="255270"/>
                </a:lnTo>
                <a:lnTo>
                  <a:pt x="118871" y="257556"/>
                </a:lnTo>
                <a:lnTo>
                  <a:pt x="120395" y="257922"/>
                </a:lnTo>
                <a:lnTo>
                  <a:pt x="120395" y="236220"/>
                </a:lnTo>
                <a:lnTo>
                  <a:pt x="121157" y="237363"/>
                </a:lnTo>
                <a:lnTo>
                  <a:pt x="122681" y="238125"/>
                </a:lnTo>
                <a:close/>
              </a:path>
              <a:path w="235584" h="520064">
                <a:moveTo>
                  <a:pt x="103632" y="488442"/>
                </a:moveTo>
                <a:lnTo>
                  <a:pt x="56716" y="498219"/>
                </a:lnTo>
                <a:lnTo>
                  <a:pt x="11430" y="500634"/>
                </a:lnTo>
                <a:lnTo>
                  <a:pt x="0" y="500634"/>
                </a:lnTo>
                <a:lnTo>
                  <a:pt x="0" y="519684"/>
                </a:lnTo>
                <a:lnTo>
                  <a:pt x="22860" y="519684"/>
                </a:lnTo>
                <a:lnTo>
                  <a:pt x="35434" y="518790"/>
                </a:lnTo>
                <a:lnTo>
                  <a:pt x="81534" y="514350"/>
                </a:lnTo>
                <a:lnTo>
                  <a:pt x="102870" y="509560"/>
                </a:lnTo>
                <a:lnTo>
                  <a:pt x="102870" y="489204"/>
                </a:lnTo>
                <a:lnTo>
                  <a:pt x="103632" y="488442"/>
                </a:lnTo>
                <a:close/>
              </a:path>
              <a:path w="235584" h="520064">
                <a:moveTo>
                  <a:pt x="104241" y="488289"/>
                </a:moveTo>
                <a:lnTo>
                  <a:pt x="102870" y="489204"/>
                </a:lnTo>
                <a:lnTo>
                  <a:pt x="102870" y="509560"/>
                </a:lnTo>
                <a:lnTo>
                  <a:pt x="103632" y="509342"/>
                </a:lnTo>
                <a:lnTo>
                  <a:pt x="103632" y="489204"/>
                </a:lnTo>
                <a:lnTo>
                  <a:pt x="104241" y="488289"/>
                </a:lnTo>
                <a:close/>
              </a:path>
              <a:path w="235584" h="520064">
                <a:moveTo>
                  <a:pt x="104393" y="31242"/>
                </a:moveTo>
                <a:lnTo>
                  <a:pt x="103631" y="28956"/>
                </a:lnTo>
                <a:lnTo>
                  <a:pt x="103631" y="30480"/>
                </a:lnTo>
                <a:lnTo>
                  <a:pt x="104393" y="31242"/>
                </a:lnTo>
                <a:close/>
              </a:path>
              <a:path w="235584" h="520064">
                <a:moveTo>
                  <a:pt x="104393" y="31623"/>
                </a:moveTo>
                <a:lnTo>
                  <a:pt x="104393" y="31242"/>
                </a:lnTo>
                <a:lnTo>
                  <a:pt x="103631" y="30480"/>
                </a:lnTo>
                <a:lnTo>
                  <a:pt x="104393" y="31623"/>
                </a:lnTo>
                <a:close/>
              </a:path>
              <a:path w="235584" h="520064">
                <a:moveTo>
                  <a:pt x="105155" y="32766"/>
                </a:moveTo>
                <a:lnTo>
                  <a:pt x="103631" y="30480"/>
                </a:lnTo>
                <a:lnTo>
                  <a:pt x="103631" y="31242"/>
                </a:lnTo>
                <a:lnTo>
                  <a:pt x="105155" y="32766"/>
                </a:lnTo>
                <a:close/>
              </a:path>
              <a:path w="235584" h="520064">
                <a:moveTo>
                  <a:pt x="105155" y="247650"/>
                </a:moveTo>
                <a:lnTo>
                  <a:pt x="105155" y="32766"/>
                </a:lnTo>
                <a:lnTo>
                  <a:pt x="103631" y="31242"/>
                </a:lnTo>
                <a:lnTo>
                  <a:pt x="103631" y="245364"/>
                </a:lnTo>
                <a:lnTo>
                  <a:pt x="104393" y="246126"/>
                </a:lnTo>
                <a:lnTo>
                  <a:pt x="104393" y="246888"/>
                </a:lnTo>
                <a:lnTo>
                  <a:pt x="105155" y="247650"/>
                </a:lnTo>
                <a:close/>
              </a:path>
              <a:path w="235584" h="520064">
                <a:moveTo>
                  <a:pt x="225552" y="269748"/>
                </a:moveTo>
                <a:lnTo>
                  <a:pt x="214122" y="268986"/>
                </a:lnTo>
                <a:lnTo>
                  <a:pt x="189651" y="268462"/>
                </a:lnTo>
                <a:lnTo>
                  <a:pt x="166058" y="266719"/>
                </a:lnTo>
                <a:lnTo>
                  <a:pt x="142463" y="263235"/>
                </a:lnTo>
                <a:lnTo>
                  <a:pt x="128696" y="259921"/>
                </a:lnTo>
                <a:lnTo>
                  <a:pt x="112775" y="265176"/>
                </a:lnTo>
                <a:lnTo>
                  <a:pt x="109727" y="266700"/>
                </a:lnTo>
                <a:lnTo>
                  <a:pt x="108965" y="267462"/>
                </a:lnTo>
                <a:lnTo>
                  <a:pt x="108965" y="268224"/>
                </a:lnTo>
                <a:lnTo>
                  <a:pt x="108203" y="268224"/>
                </a:lnTo>
                <a:lnTo>
                  <a:pt x="106679" y="270510"/>
                </a:lnTo>
                <a:lnTo>
                  <a:pt x="104393" y="272796"/>
                </a:lnTo>
                <a:lnTo>
                  <a:pt x="104393" y="273558"/>
                </a:lnTo>
                <a:lnTo>
                  <a:pt x="103631" y="274320"/>
                </a:lnTo>
                <a:lnTo>
                  <a:pt x="103632" y="488696"/>
                </a:lnTo>
                <a:lnTo>
                  <a:pt x="104241" y="488289"/>
                </a:lnTo>
                <a:lnTo>
                  <a:pt x="105155" y="486918"/>
                </a:lnTo>
                <a:lnTo>
                  <a:pt x="105155" y="508907"/>
                </a:lnTo>
                <a:lnTo>
                  <a:pt x="107442" y="508254"/>
                </a:lnTo>
                <a:lnTo>
                  <a:pt x="112014" y="505968"/>
                </a:lnTo>
                <a:lnTo>
                  <a:pt x="112776" y="505206"/>
                </a:lnTo>
                <a:lnTo>
                  <a:pt x="115823" y="503682"/>
                </a:lnTo>
                <a:lnTo>
                  <a:pt x="119634" y="499872"/>
                </a:lnTo>
                <a:lnTo>
                  <a:pt x="119634" y="499110"/>
                </a:lnTo>
                <a:lnTo>
                  <a:pt x="120396" y="498348"/>
                </a:lnTo>
                <a:lnTo>
                  <a:pt x="120395" y="282702"/>
                </a:lnTo>
                <a:lnTo>
                  <a:pt x="121157" y="281940"/>
                </a:lnTo>
                <a:lnTo>
                  <a:pt x="122681" y="278892"/>
                </a:lnTo>
                <a:lnTo>
                  <a:pt x="122681" y="281178"/>
                </a:lnTo>
                <a:lnTo>
                  <a:pt x="143607" y="275575"/>
                </a:lnTo>
                <a:lnTo>
                  <a:pt x="168201" y="272134"/>
                </a:lnTo>
                <a:lnTo>
                  <a:pt x="193087" y="270357"/>
                </a:lnTo>
                <a:lnTo>
                  <a:pt x="214122" y="269769"/>
                </a:lnTo>
                <a:lnTo>
                  <a:pt x="225552" y="269748"/>
                </a:lnTo>
                <a:close/>
              </a:path>
              <a:path w="235584" h="520064">
                <a:moveTo>
                  <a:pt x="104584" y="488061"/>
                </a:moveTo>
                <a:lnTo>
                  <a:pt x="104241" y="488289"/>
                </a:lnTo>
                <a:lnTo>
                  <a:pt x="103632" y="489204"/>
                </a:lnTo>
                <a:lnTo>
                  <a:pt x="104393" y="488442"/>
                </a:lnTo>
                <a:lnTo>
                  <a:pt x="104584" y="488061"/>
                </a:lnTo>
                <a:close/>
              </a:path>
              <a:path w="235584" h="520064">
                <a:moveTo>
                  <a:pt x="104393" y="488442"/>
                </a:moveTo>
                <a:lnTo>
                  <a:pt x="103632" y="489204"/>
                </a:lnTo>
                <a:lnTo>
                  <a:pt x="103632" y="489966"/>
                </a:lnTo>
                <a:lnTo>
                  <a:pt x="104393" y="488442"/>
                </a:lnTo>
                <a:close/>
              </a:path>
              <a:path w="235584" h="520064">
                <a:moveTo>
                  <a:pt x="105155" y="508907"/>
                </a:moveTo>
                <a:lnTo>
                  <a:pt x="105155" y="487680"/>
                </a:lnTo>
                <a:lnTo>
                  <a:pt x="104393" y="488442"/>
                </a:lnTo>
                <a:lnTo>
                  <a:pt x="103632" y="489966"/>
                </a:lnTo>
                <a:lnTo>
                  <a:pt x="103632" y="509342"/>
                </a:lnTo>
                <a:lnTo>
                  <a:pt x="105155" y="508907"/>
                </a:lnTo>
                <a:close/>
              </a:path>
              <a:path w="235584" h="520064">
                <a:moveTo>
                  <a:pt x="105155" y="486918"/>
                </a:moveTo>
                <a:lnTo>
                  <a:pt x="104241" y="488289"/>
                </a:lnTo>
                <a:lnTo>
                  <a:pt x="104584" y="488061"/>
                </a:lnTo>
                <a:lnTo>
                  <a:pt x="105155" y="486918"/>
                </a:lnTo>
                <a:close/>
              </a:path>
              <a:path w="235584" h="520064">
                <a:moveTo>
                  <a:pt x="105155" y="487680"/>
                </a:moveTo>
                <a:lnTo>
                  <a:pt x="104584" y="488061"/>
                </a:lnTo>
                <a:lnTo>
                  <a:pt x="104393" y="488442"/>
                </a:lnTo>
                <a:lnTo>
                  <a:pt x="105155" y="487680"/>
                </a:lnTo>
                <a:close/>
              </a:path>
              <a:path w="235584" h="520064">
                <a:moveTo>
                  <a:pt x="105155" y="487680"/>
                </a:moveTo>
                <a:lnTo>
                  <a:pt x="105155" y="486918"/>
                </a:lnTo>
                <a:lnTo>
                  <a:pt x="104584" y="488061"/>
                </a:lnTo>
                <a:lnTo>
                  <a:pt x="105155" y="487680"/>
                </a:lnTo>
                <a:close/>
              </a:path>
              <a:path w="235584" h="520064">
                <a:moveTo>
                  <a:pt x="121157" y="237363"/>
                </a:moveTo>
                <a:lnTo>
                  <a:pt x="120395" y="236220"/>
                </a:lnTo>
                <a:lnTo>
                  <a:pt x="120903" y="237236"/>
                </a:lnTo>
                <a:lnTo>
                  <a:pt x="121157" y="237363"/>
                </a:lnTo>
                <a:close/>
              </a:path>
              <a:path w="235584" h="520064">
                <a:moveTo>
                  <a:pt x="120903" y="237236"/>
                </a:moveTo>
                <a:lnTo>
                  <a:pt x="120395" y="236220"/>
                </a:lnTo>
                <a:lnTo>
                  <a:pt x="120395" y="236982"/>
                </a:lnTo>
                <a:lnTo>
                  <a:pt x="120903" y="237236"/>
                </a:lnTo>
                <a:close/>
              </a:path>
              <a:path w="235584" h="520064">
                <a:moveTo>
                  <a:pt x="121157" y="237744"/>
                </a:moveTo>
                <a:lnTo>
                  <a:pt x="120903" y="237236"/>
                </a:lnTo>
                <a:lnTo>
                  <a:pt x="120395" y="236982"/>
                </a:lnTo>
                <a:lnTo>
                  <a:pt x="121157" y="237744"/>
                </a:lnTo>
                <a:close/>
              </a:path>
              <a:path w="235584" h="520064">
                <a:moveTo>
                  <a:pt x="122681" y="258473"/>
                </a:moveTo>
                <a:lnTo>
                  <a:pt x="122681" y="240792"/>
                </a:lnTo>
                <a:lnTo>
                  <a:pt x="121157" y="237744"/>
                </a:lnTo>
                <a:lnTo>
                  <a:pt x="120395" y="236982"/>
                </a:lnTo>
                <a:lnTo>
                  <a:pt x="120395" y="257922"/>
                </a:lnTo>
                <a:lnTo>
                  <a:pt x="122681" y="258473"/>
                </a:lnTo>
                <a:close/>
              </a:path>
              <a:path w="235584" h="520064">
                <a:moveTo>
                  <a:pt x="121157" y="281940"/>
                </a:moveTo>
                <a:lnTo>
                  <a:pt x="120395" y="282702"/>
                </a:lnTo>
                <a:lnTo>
                  <a:pt x="120967" y="282321"/>
                </a:lnTo>
                <a:lnTo>
                  <a:pt x="121157" y="281940"/>
                </a:lnTo>
                <a:close/>
              </a:path>
              <a:path w="235584" h="520064">
                <a:moveTo>
                  <a:pt x="120967" y="282321"/>
                </a:moveTo>
                <a:lnTo>
                  <a:pt x="120395" y="282702"/>
                </a:lnTo>
                <a:lnTo>
                  <a:pt x="120395" y="283464"/>
                </a:lnTo>
                <a:lnTo>
                  <a:pt x="120967" y="282321"/>
                </a:lnTo>
                <a:close/>
              </a:path>
              <a:path w="235584" h="520064">
                <a:moveTo>
                  <a:pt x="121310" y="282092"/>
                </a:moveTo>
                <a:lnTo>
                  <a:pt x="120967" y="282321"/>
                </a:lnTo>
                <a:lnTo>
                  <a:pt x="120395" y="283464"/>
                </a:lnTo>
                <a:lnTo>
                  <a:pt x="121310" y="282092"/>
                </a:lnTo>
                <a:close/>
              </a:path>
              <a:path w="235584" h="520064">
                <a:moveTo>
                  <a:pt x="121920" y="495300"/>
                </a:moveTo>
                <a:lnTo>
                  <a:pt x="121919" y="281686"/>
                </a:lnTo>
                <a:lnTo>
                  <a:pt x="121310" y="282092"/>
                </a:lnTo>
                <a:lnTo>
                  <a:pt x="120395" y="283464"/>
                </a:lnTo>
                <a:lnTo>
                  <a:pt x="120396" y="498348"/>
                </a:lnTo>
                <a:lnTo>
                  <a:pt x="121157" y="497586"/>
                </a:lnTo>
                <a:lnTo>
                  <a:pt x="121157" y="496062"/>
                </a:lnTo>
                <a:lnTo>
                  <a:pt x="121920" y="495300"/>
                </a:lnTo>
                <a:close/>
              </a:path>
              <a:path w="235584" h="520064">
                <a:moveTo>
                  <a:pt x="121919" y="238506"/>
                </a:moveTo>
                <a:lnTo>
                  <a:pt x="121157" y="237363"/>
                </a:lnTo>
                <a:lnTo>
                  <a:pt x="120903" y="237236"/>
                </a:lnTo>
                <a:lnTo>
                  <a:pt x="121157" y="237744"/>
                </a:lnTo>
                <a:lnTo>
                  <a:pt x="121919" y="238506"/>
                </a:lnTo>
                <a:close/>
              </a:path>
              <a:path w="235584" h="520064">
                <a:moveTo>
                  <a:pt x="121919" y="281178"/>
                </a:moveTo>
                <a:lnTo>
                  <a:pt x="121157" y="281940"/>
                </a:lnTo>
                <a:lnTo>
                  <a:pt x="120967" y="282321"/>
                </a:lnTo>
                <a:lnTo>
                  <a:pt x="121310" y="282092"/>
                </a:lnTo>
                <a:lnTo>
                  <a:pt x="121919" y="281178"/>
                </a:lnTo>
                <a:close/>
              </a:path>
              <a:path w="235584" h="520064">
                <a:moveTo>
                  <a:pt x="235458" y="265176"/>
                </a:moveTo>
                <a:lnTo>
                  <a:pt x="235458" y="254508"/>
                </a:lnTo>
                <a:lnTo>
                  <a:pt x="230886" y="250698"/>
                </a:lnTo>
                <a:lnTo>
                  <a:pt x="225552" y="250650"/>
                </a:lnTo>
                <a:lnTo>
                  <a:pt x="214122" y="249936"/>
                </a:lnTo>
                <a:lnTo>
                  <a:pt x="169025" y="247821"/>
                </a:lnTo>
                <a:lnTo>
                  <a:pt x="124967" y="239268"/>
                </a:lnTo>
                <a:lnTo>
                  <a:pt x="121157" y="237363"/>
                </a:lnTo>
                <a:lnTo>
                  <a:pt x="121919" y="238506"/>
                </a:lnTo>
                <a:lnTo>
                  <a:pt x="122681" y="240792"/>
                </a:lnTo>
                <a:lnTo>
                  <a:pt x="122681" y="258473"/>
                </a:lnTo>
                <a:lnTo>
                  <a:pt x="128696" y="259921"/>
                </a:lnTo>
                <a:lnTo>
                  <a:pt x="135624" y="257634"/>
                </a:lnTo>
                <a:lnTo>
                  <a:pt x="162367" y="253545"/>
                </a:lnTo>
                <a:lnTo>
                  <a:pt x="189651" y="251652"/>
                </a:lnTo>
                <a:lnTo>
                  <a:pt x="214122" y="250698"/>
                </a:lnTo>
                <a:lnTo>
                  <a:pt x="225552" y="250698"/>
                </a:lnTo>
                <a:lnTo>
                  <a:pt x="225552" y="269748"/>
                </a:lnTo>
                <a:lnTo>
                  <a:pt x="230886" y="269748"/>
                </a:lnTo>
                <a:lnTo>
                  <a:pt x="235458" y="265176"/>
                </a:lnTo>
                <a:close/>
              </a:path>
              <a:path w="235584" h="520064">
                <a:moveTo>
                  <a:pt x="122681" y="240792"/>
                </a:moveTo>
                <a:lnTo>
                  <a:pt x="121919" y="238506"/>
                </a:lnTo>
                <a:lnTo>
                  <a:pt x="121157" y="237744"/>
                </a:lnTo>
                <a:lnTo>
                  <a:pt x="122681" y="240792"/>
                </a:lnTo>
                <a:close/>
              </a:path>
              <a:path w="235584" h="520064">
                <a:moveTo>
                  <a:pt x="122681" y="278892"/>
                </a:moveTo>
                <a:lnTo>
                  <a:pt x="121157" y="281940"/>
                </a:lnTo>
                <a:lnTo>
                  <a:pt x="121919" y="281178"/>
                </a:lnTo>
                <a:lnTo>
                  <a:pt x="121919" y="281686"/>
                </a:lnTo>
                <a:lnTo>
                  <a:pt x="122681" y="278892"/>
                </a:lnTo>
                <a:close/>
              </a:path>
              <a:path w="235584" h="520064">
                <a:moveTo>
                  <a:pt x="121919" y="281686"/>
                </a:moveTo>
                <a:lnTo>
                  <a:pt x="121919" y="281178"/>
                </a:lnTo>
                <a:lnTo>
                  <a:pt x="121310" y="282092"/>
                </a:lnTo>
                <a:lnTo>
                  <a:pt x="121919" y="281686"/>
                </a:lnTo>
                <a:close/>
              </a:path>
              <a:path w="235584" h="520064">
                <a:moveTo>
                  <a:pt x="122682" y="492252"/>
                </a:moveTo>
                <a:lnTo>
                  <a:pt x="122681" y="281178"/>
                </a:lnTo>
                <a:lnTo>
                  <a:pt x="121996" y="281635"/>
                </a:lnTo>
                <a:lnTo>
                  <a:pt x="121919" y="281940"/>
                </a:lnTo>
                <a:lnTo>
                  <a:pt x="121920" y="493014"/>
                </a:lnTo>
                <a:lnTo>
                  <a:pt x="122682" y="492252"/>
                </a:lnTo>
                <a:close/>
              </a:path>
              <a:path w="235584" h="520064">
                <a:moveTo>
                  <a:pt x="122681" y="281178"/>
                </a:moveTo>
                <a:lnTo>
                  <a:pt x="122681" y="278892"/>
                </a:lnTo>
                <a:lnTo>
                  <a:pt x="121996" y="281635"/>
                </a:lnTo>
                <a:lnTo>
                  <a:pt x="122681" y="281178"/>
                </a:lnTo>
                <a:close/>
              </a:path>
              <a:path w="235584" h="520064">
                <a:moveTo>
                  <a:pt x="225552" y="269748"/>
                </a:moveTo>
                <a:lnTo>
                  <a:pt x="225552" y="250698"/>
                </a:lnTo>
                <a:lnTo>
                  <a:pt x="214122" y="250698"/>
                </a:lnTo>
                <a:lnTo>
                  <a:pt x="189651" y="251652"/>
                </a:lnTo>
                <a:lnTo>
                  <a:pt x="162367" y="253545"/>
                </a:lnTo>
                <a:lnTo>
                  <a:pt x="135624" y="257634"/>
                </a:lnTo>
                <a:lnTo>
                  <a:pt x="128696" y="259921"/>
                </a:lnTo>
                <a:lnTo>
                  <a:pt x="142463" y="263235"/>
                </a:lnTo>
                <a:lnTo>
                  <a:pt x="166058" y="266719"/>
                </a:lnTo>
                <a:lnTo>
                  <a:pt x="189651" y="268462"/>
                </a:lnTo>
                <a:lnTo>
                  <a:pt x="214122" y="268986"/>
                </a:lnTo>
                <a:lnTo>
                  <a:pt x="225552" y="269748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24025" y="6146544"/>
            <a:ext cx="51815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. .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728726"/>
            <a:ext cx="8409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Socket Example – Internet File Server</a:t>
            </a:r>
            <a:r>
              <a:rPr spc="-155" dirty="0"/>
              <a:t> </a:t>
            </a:r>
            <a:r>
              <a:rPr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6989" y="1626361"/>
            <a:ext cx="16687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Server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  <a:p>
            <a:pPr marL="9525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. .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35396" y="2773679"/>
            <a:ext cx="246379" cy="889635"/>
            <a:chOff x="5835396" y="2773679"/>
            <a:chExt cx="246379" cy="889635"/>
          </a:xfrm>
        </p:grpSpPr>
        <p:sp>
          <p:nvSpPr>
            <p:cNvPr id="5" name="object 5"/>
            <p:cNvSpPr/>
            <p:nvPr/>
          </p:nvSpPr>
          <p:spPr>
            <a:xfrm>
              <a:off x="5835396" y="2773679"/>
              <a:ext cx="241300" cy="485775"/>
            </a:xfrm>
            <a:custGeom>
              <a:avLst/>
              <a:gdLst/>
              <a:ahLst/>
              <a:cxnLst/>
              <a:rect l="l" t="t" r="r" b="b"/>
              <a:pathLst>
                <a:path w="241300" h="485775">
                  <a:moveTo>
                    <a:pt x="125729" y="241067"/>
                  </a:moveTo>
                  <a:lnTo>
                    <a:pt x="125729" y="223266"/>
                  </a:lnTo>
                  <a:lnTo>
                    <a:pt x="125171" y="221030"/>
                  </a:lnTo>
                  <a:lnTo>
                    <a:pt x="124967" y="220980"/>
                  </a:lnTo>
                  <a:lnTo>
                    <a:pt x="123443" y="219456"/>
                  </a:lnTo>
                  <a:lnTo>
                    <a:pt x="123443" y="21336"/>
                  </a:lnTo>
                  <a:lnTo>
                    <a:pt x="122681" y="21336"/>
                  </a:lnTo>
                  <a:lnTo>
                    <a:pt x="121919" y="19812"/>
                  </a:lnTo>
                  <a:lnTo>
                    <a:pt x="121919" y="19050"/>
                  </a:lnTo>
                  <a:lnTo>
                    <a:pt x="121157" y="19050"/>
                  </a:lnTo>
                  <a:lnTo>
                    <a:pt x="118871" y="16764"/>
                  </a:lnTo>
                  <a:lnTo>
                    <a:pt x="115823" y="15240"/>
                  </a:lnTo>
                  <a:lnTo>
                    <a:pt x="115823" y="14478"/>
                  </a:lnTo>
                  <a:lnTo>
                    <a:pt x="114299" y="14478"/>
                  </a:lnTo>
                  <a:lnTo>
                    <a:pt x="62112" y="2747"/>
                  </a:lnTo>
                  <a:lnTo>
                    <a:pt x="12191" y="0"/>
                  </a:lnTo>
                  <a:lnTo>
                    <a:pt x="761" y="0"/>
                  </a:lnTo>
                  <a:lnTo>
                    <a:pt x="0" y="19050"/>
                  </a:lnTo>
                  <a:lnTo>
                    <a:pt x="12191" y="19050"/>
                  </a:lnTo>
                  <a:lnTo>
                    <a:pt x="34157" y="19778"/>
                  </a:lnTo>
                  <a:lnTo>
                    <a:pt x="57945" y="21574"/>
                  </a:lnTo>
                  <a:lnTo>
                    <a:pt x="81356" y="24768"/>
                  </a:lnTo>
                  <a:lnTo>
                    <a:pt x="102869" y="29718"/>
                  </a:lnTo>
                  <a:lnTo>
                    <a:pt x="105917" y="31546"/>
                  </a:lnTo>
                  <a:lnTo>
                    <a:pt x="105917" y="31242"/>
                  </a:lnTo>
                  <a:lnTo>
                    <a:pt x="106679" y="31750"/>
                  </a:lnTo>
                  <a:lnTo>
                    <a:pt x="106679" y="28956"/>
                  </a:lnTo>
                  <a:lnTo>
                    <a:pt x="107441" y="32004"/>
                  </a:lnTo>
                  <a:lnTo>
                    <a:pt x="108203" y="32766"/>
                  </a:lnTo>
                  <a:lnTo>
                    <a:pt x="108203" y="230886"/>
                  </a:lnTo>
                  <a:lnTo>
                    <a:pt x="108965" y="230886"/>
                  </a:lnTo>
                  <a:lnTo>
                    <a:pt x="109727" y="232410"/>
                  </a:lnTo>
                  <a:lnTo>
                    <a:pt x="112775" y="235458"/>
                  </a:lnTo>
                  <a:lnTo>
                    <a:pt x="115823" y="236982"/>
                  </a:lnTo>
                  <a:lnTo>
                    <a:pt x="116585" y="237744"/>
                  </a:lnTo>
                  <a:lnTo>
                    <a:pt x="117347" y="237744"/>
                  </a:lnTo>
                  <a:lnTo>
                    <a:pt x="121919" y="240030"/>
                  </a:lnTo>
                  <a:lnTo>
                    <a:pt x="125729" y="241067"/>
                  </a:lnTo>
                  <a:close/>
                </a:path>
                <a:path w="241300" h="485775">
                  <a:moveTo>
                    <a:pt x="106680" y="454152"/>
                  </a:moveTo>
                  <a:lnTo>
                    <a:pt x="58450" y="463900"/>
                  </a:lnTo>
                  <a:lnTo>
                    <a:pt x="12192" y="466344"/>
                  </a:lnTo>
                  <a:lnTo>
                    <a:pt x="0" y="466344"/>
                  </a:lnTo>
                  <a:lnTo>
                    <a:pt x="762" y="485394"/>
                  </a:lnTo>
                  <a:lnTo>
                    <a:pt x="12192" y="485394"/>
                  </a:lnTo>
                  <a:lnTo>
                    <a:pt x="35649" y="484535"/>
                  </a:lnTo>
                  <a:lnTo>
                    <a:pt x="61755" y="482860"/>
                  </a:lnTo>
                  <a:lnTo>
                    <a:pt x="87463" y="479403"/>
                  </a:lnTo>
                  <a:lnTo>
                    <a:pt x="105918" y="474263"/>
                  </a:lnTo>
                  <a:lnTo>
                    <a:pt x="105918" y="454914"/>
                  </a:lnTo>
                  <a:lnTo>
                    <a:pt x="106680" y="454152"/>
                  </a:lnTo>
                  <a:close/>
                </a:path>
                <a:path w="241300" h="485775">
                  <a:moveTo>
                    <a:pt x="106679" y="32004"/>
                  </a:moveTo>
                  <a:lnTo>
                    <a:pt x="105917" y="31242"/>
                  </a:lnTo>
                  <a:lnTo>
                    <a:pt x="105917" y="31546"/>
                  </a:lnTo>
                  <a:lnTo>
                    <a:pt x="106679" y="32004"/>
                  </a:lnTo>
                  <a:close/>
                </a:path>
                <a:path w="241300" h="485775">
                  <a:moveTo>
                    <a:pt x="107442" y="453390"/>
                  </a:moveTo>
                  <a:lnTo>
                    <a:pt x="105918" y="454914"/>
                  </a:lnTo>
                  <a:lnTo>
                    <a:pt x="105918" y="474263"/>
                  </a:lnTo>
                  <a:lnTo>
                    <a:pt x="106680" y="474051"/>
                  </a:lnTo>
                  <a:lnTo>
                    <a:pt x="106680" y="454914"/>
                  </a:lnTo>
                  <a:lnTo>
                    <a:pt x="107442" y="453390"/>
                  </a:lnTo>
                  <a:close/>
                </a:path>
                <a:path w="241300" h="485775">
                  <a:moveTo>
                    <a:pt x="107441" y="32004"/>
                  </a:moveTo>
                  <a:lnTo>
                    <a:pt x="106679" y="28956"/>
                  </a:lnTo>
                  <a:lnTo>
                    <a:pt x="106679" y="31242"/>
                  </a:lnTo>
                  <a:lnTo>
                    <a:pt x="107441" y="32004"/>
                  </a:lnTo>
                  <a:close/>
                </a:path>
                <a:path w="241300" h="485775">
                  <a:moveTo>
                    <a:pt x="108203" y="32766"/>
                  </a:moveTo>
                  <a:lnTo>
                    <a:pt x="106679" y="31242"/>
                  </a:lnTo>
                  <a:lnTo>
                    <a:pt x="107061" y="32004"/>
                  </a:lnTo>
                  <a:lnTo>
                    <a:pt x="108203" y="32766"/>
                  </a:lnTo>
                  <a:close/>
                </a:path>
                <a:path w="241300" h="485775">
                  <a:moveTo>
                    <a:pt x="107061" y="32004"/>
                  </a:moveTo>
                  <a:lnTo>
                    <a:pt x="106679" y="31242"/>
                  </a:lnTo>
                  <a:lnTo>
                    <a:pt x="106679" y="31750"/>
                  </a:lnTo>
                  <a:lnTo>
                    <a:pt x="107061" y="32004"/>
                  </a:lnTo>
                  <a:close/>
                </a:path>
                <a:path w="241300" h="485775">
                  <a:moveTo>
                    <a:pt x="107187" y="32258"/>
                  </a:moveTo>
                  <a:lnTo>
                    <a:pt x="107061" y="32004"/>
                  </a:lnTo>
                  <a:lnTo>
                    <a:pt x="106679" y="31750"/>
                  </a:lnTo>
                  <a:lnTo>
                    <a:pt x="106679" y="32004"/>
                  </a:lnTo>
                  <a:lnTo>
                    <a:pt x="107187" y="32258"/>
                  </a:lnTo>
                  <a:close/>
                </a:path>
                <a:path w="241300" h="485775">
                  <a:moveTo>
                    <a:pt x="107441" y="227838"/>
                  </a:moveTo>
                  <a:lnTo>
                    <a:pt x="107441" y="32766"/>
                  </a:lnTo>
                  <a:lnTo>
                    <a:pt x="107187" y="32258"/>
                  </a:lnTo>
                  <a:lnTo>
                    <a:pt x="106679" y="32004"/>
                  </a:lnTo>
                  <a:lnTo>
                    <a:pt x="106679" y="227076"/>
                  </a:lnTo>
                  <a:lnTo>
                    <a:pt x="107441" y="227838"/>
                  </a:lnTo>
                  <a:close/>
                </a:path>
                <a:path w="241300" h="485775">
                  <a:moveTo>
                    <a:pt x="108204" y="452628"/>
                  </a:moveTo>
                  <a:lnTo>
                    <a:pt x="108203" y="256032"/>
                  </a:lnTo>
                  <a:lnTo>
                    <a:pt x="107441" y="256794"/>
                  </a:lnTo>
                  <a:lnTo>
                    <a:pt x="107441" y="257556"/>
                  </a:lnTo>
                  <a:lnTo>
                    <a:pt x="106679" y="259080"/>
                  </a:lnTo>
                  <a:lnTo>
                    <a:pt x="106680" y="454152"/>
                  </a:lnTo>
                  <a:lnTo>
                    <a:pt x="108204" y="452628"/>
                  </a:lnTo>
                  <a:close/>
                </a:path>
                <a:path w="241300" h="485775">
                  <a:moveTo>
                    <a:pt x="107442" y="453390"/>
                  </a:moveTo>
                  <a:lnTo>
                    <a:pt x="106680" y="454914"/>
                  </a:lnTo>
                  <a:lnTo>
                    <a:pt x="106680" y="456438"/>
                  </a:lnTo>
                  <a:lnTo>
                    <a:pt x="107442" y="453390"/>
                  </a:lnTo>
                  <a:close/>
                </a:path>
                <a:path w="241300" h="485775">
                  <a:moveTo>
                    <a:pt x="220218" y="252222"/>
                  </a:moveTo>
                  <a:lnTo>
                    <a:pt x="219456" y="252222"/>
                  </a:lnTo>
                  <a:lnTo>
                    <a:pt x="197154" y="251421"/>
                  </a:lnTo>
                  <a:lnTo>
                    <a:pt x="195376" y="251315"/>
                  </a:lnTo>
                  <a:lnTo>
                    <a:pt x="169730" y="249495"/>
                  </a:lnTo>
                  <a:lnTo>
                    <a:pt x="143639" y="245944"/>
                  </a:lnTo>
                  <a:lnTo>
                    <a:pt x="132763" y="242982"/>
                  </a:lnTo>
                  <a:lnTo>
                    <a:pt x="121157" y="246126"/>
                  </a:lnTo>
                  <a:lnTo>
                    <a:pt x="117347" y="247650"/>
                  </a:lnTo>
                  <a:lnTo>
                    <a:pt x="116585" y="247650"/>
                  </a:lnTo>
                  <a:lnTo>
                    <a:pt x="116585" y="248412"/>
                  </a:lnTo>
                  <a:lnTo>
                    <a:pt x="115823" y="248412"/>
                  </a:lnTo>
                  <a:lnTo>
                    <a:pt x="112775" y="249936"/>
                  </a:lnTo>
                  <a:lnTo>
                    <a:pt x="112775" y="250698"/>
                  </a:lnTo>
                  <a:lnTo>
                    <a:pt x="112013" y="250698"/>
                  </a:lnTo>
                  <a:lnTo>
                    <a:pt x="112013" y="251460"/>
                  </a:lnTo>
                  <a:lnTo>
                    <a:pt x="110489" y="252222"/>
                  </a:lnTo>
                  <a:lnTo>
                    <a:pt x="110489" y="252984"/>
                  </a:lnTo>
                  <a:lnTo>
                    <a:pt x="109727" y="252984"/>
                  </a:lnTo>
                  <a:lnTo>
                    <a:pt x="109727" y="253746"/>
                  </a:lnTo>
                  <a:lnTo>
                    <a:pt x="108965" y="254508"/>
                  </a:lnTo>
                  <a:lnTo>
                    <a:pt x="108965" y="255270"/>
                  </a:lnTo>
                  <a:lnTo>
                    <a:pt x="108203" y="255270"/>
                  </a:lnTo>
                  <a:lnTo>
                    <a:pt x="108204" y="452628"/>
                  </a:lnTo>
                  <a:lnTo>
                    <a:pt x="107442" y="454152"/>
                  </a:lnTo>
                  <a:lnTo>
                    <a:pt x="107442" y="453390"/>
                  </a:lnTo>
                  <a:lnTo>
                    <a:pt x="106680" y="456438"/>
                  </a:lnTo>
                  <a:lnTo>
                    <a:pt x="106680" y="474051"/>
                  </a:lnTo>
                  <a:lnTo>
                    <a:pt x="107442" y="473838"/>
                  </a:lnTo>
                  <a:lnTo>
                    <a:pt x="107442" y="454152"/>
                  </a:lnTo>
                  <a:lnTo>
                    <a:pt x="108204" y="452628"/>
                  </a:lnTo>
                  <a:lnTo>
                    <a:pt x="108204" y="473626"/>
                  </a:lnTo>
                  <a:lnTo>
                    <a:pt x="109728" y="473202"/>
                  </a:lnTo>
                  <a:lnTo>
                    <a:pt x="114300" y="471678"/>
                  </a:lnTo>
                  <a:lnTo>
                    <a:pt x="115062" y="470916"/>
                  </a:lnTo>
                  <a:lnTo>
                    <a:pt x="115823" y="470916"/>
                  </a:lnTo>
                  <a:lnTo>
                    <a:pt x="118872" y="468630"/>
                  </a:lnTo>
                  <a:lnTo>
                    <a:pt x="119634" y="467868"/>
                  </a:lnTo>
                  <a:lnTo>
                    <a:pt x="121157" y="467106"/>
                  </a:lnTo>
                  <a:lnTo>
                    <a:pt x="121157" y="466344"/>
                  </a:lnTo>
                  <a:lnTo>
                    <a:pt x="121920" y="466344"/>
                  </a:lnTo>
                  <a:lnTo>
                    <a:pt x="123444" y="464820"/>
                  </a:lnTo>
                  <a:lnTo>
                    <a:pt x="123443" y="265938"/>
                  </a:lnTo>
                  <a:lnTo>
                    <a:pt x="124459" y="265430"/>
                  </a:lnTo>
                  <a:lnTo>
                    <a:pt x="124967" y="264414"/>
                  </a:lnTo>
                  <a:lnTo>
                    <a:pt x="124967" y="265176"/>
                  </a:lnTo>
                  <a:lnTo>
                    <a:pt x="125729" y="262128"/>
                  </a:lnTo>
                  <a:lnTo>
                    <a:pt x="125729" y="264795"/>
                  </a:lnTo>
                  <a:lnTo>
                    <a:pt x="126491" y="264414"/>
                  </a:lnTo>
                  <a:lnTo>
                    <a:pt x="126491" y="264566"/>
                  </a:lnTo>
                  <a:lnTo>
                    <a:pt x="128777" y="263652"/>
                  </a:lnTo>
                  <a:lnTo>
                    <a:pt x="151098" y="257769"/>
                  </a:lnTo>
                  <a:lnTo>
                    <a:pt x="174002" y="254727"/>
                  </a:lnTo>
                  <a:lnTo>
                    <a:pt x="197154" y="253289"/>
                  </a:lnTo>
                  <a:lnTo>
                    <a:pt x="220218" y="252222"/>
                  </a:lnTo>
                  <a:close/>
                </a:path>
                <a:path w="241300" h="485775">
                  <a:moveTo>
                    <a:pt x="108203" y="32766"/>
                  </a:moveTo>
                  <a:lnTo>
                    <a:pt x="107061" y="32004"/>
                  </a:lnTo>
                  <a:lnTo>
                    <a:pt x="107187" y="32258"/>
                  </a:lnTo>
                  <a:lnTo>
                    <a:pt x="108203" y="32766"/>
                  </a:lnTo>
                  <a:close/>
                </a:path>
                <a:path w="241300" h="485775">
                  <a:moveTo>
                    <a:pt x="108203" y="230124"/>
                  </a:moveTo>
                  <a:lnTo>
                    <a:pt x="108203" y="32766"/>
                  </a:lnTo>
                  <a:lnTo>
                    <a:pt x="107187" y="32258"/>
                  </a:lnTo>
                  <a:lnTo>
                    <a:pt x="107441" y="32766"/>
                  </a:lnTo>
                  <a:lnTo>
                    <a:pt x="107441" y="228600"/>
                  </a:lnTo>
                  <a:lnTo>
                    <a:pt x="108203" y="230124"/>
                  </a:lnTo>
                  <a:close/>
                </a:path>
                <a:path w="241300" h="485775">
                  <a:moveTo>
                    <a:pt x="125729" y="220599"/>
                  </a:moveTo>
                  <a:lnTo>
                    <a:pt x="125729" y="28956"/>
                  </a:lnTo>
                  <a:lnTo>
                    <a:pt x="124967" y="26670"/>
                  </a:lnTo>
                  <a:lnTo>
                    <a:pt x="124967" y="24384"/>
                  </a:lnTo>
                  <a:lnTo>
                    <a:pt x="124205" y="23622"/>
                  </a:lnTo>
                  <a:lnTo>
                    <a:pt x="124205" y="22860"/>
                  </a:lnTo>
                  <a:lnTo>
                    <a:pt x="123443" y="22098"/>
                  </a:lnTo>
                  <a:lnTo>
                    <a:pt x="123443" y="219456"/>
                  </a:lnTo>
                  <a:lnTo>
                    <a:pt x="125729" y="220599"/>
                  </a:lnTo>
                  <a:close/>
                </a:path>
                <a:path w="241300" h="485775">
                  <a:moveTo>
                    <a:pt x="125158" y="220980"/>
                  </a:moveTo>
                  <a:lnTo>
                    <a:pt x="124967" y="220218"/>
                  </a:lnTo>
                  <a:lnTo>
                    <a:pt x="123443" y="219456"/>
                  </a:lnTo>
                  <a:lnTo>
                    <a:pt x="124967" y="220980"/>
                  </a:lnTo>
                  <a:lnTo>
                    <a:pt x="125158" y="220980"/>
                  </a:lnTo>
                  <a:close/>
                </a:path>
                <a:path w="241300" h="485775">
                  <a:moveTo>
                    <a:pt x="124459" y="265430"/>
                  </a:moveTo>
                  <a:lnTo>
                    <a:pt x="123443" y="265938"/>
                  </a:lnTo>
                  <a:lnTo>
                    <a:pt x="123444" y="463296"/>
                  </a:lnTo>
                  <a:lnTo>
                    <a:pt x="124205" y="463296"/>
                  </a:lnTo>
                  <a:lnTo>
                    <a:pt x="124205" y="265938"/>
                  </a:lnTo>
                  <a:lnTo>
                    <a:pt x="124459" y="265430"/>
                  </a:lnTo>
                  <a:close/>
                </a:path>
                <a:path w="241300" h="485775">
                  <a:moveTo>
                    <a:pt x="124967" y="265176"/>
                  </a:moveTo>
                  <a:lnTo>
                    <a:pt x="124459" y="265430"/>
                  </a:lnTo>
                  <a:lnTo>
                    <a:pt x="124205" y="265938"/>
                  </a:lnTo>
                  <a:lnTo>
                    <a:pt x="124967" y="265176"/>
                  </a:lnTo>
                  <a:close/>
                </a:path>
                <a:path w="241300" h="485775">
                  <a:moveTo>
                    <a:pt x="125730" y="457962"/>
                  </a:moveTo>
                  <a:lnTo>
                    <a:pt x="125729" y="264871"/>
                  </a:lnTo>
                  <a:lnTo>
                    <a:pt x="124967" y="265176"/>
                  </a:lnTo>
                  <a:lnTo>
                    <a:pt x="124205" y="265938"/>
                  </a:lnTo>
                  <a:lnTo>
                    <a:pt x="124205" y="462534"/>
                  </a:lnTo>
                  <a:lnTo>
                    <a:pt x="124967" y="461010"/>
                  </a:lnTo>
                  <a:lnTo>
                    <a:pt x="124967" y="459486"/>
                  </a:lnTo>
                  <a:lnTo>
                    <a:pt x="125730" y="457962"/>
                  </a:lnTo>
                  <a:close/>
                </a:path>
                <a:path w="241300" h="485775">
                  <a:moveTo>
                    <a:pt x="124967" y="265176"/>
                  </a:moveTo>
                  <a:lnTo>
                    <a:pt x="124967" y="264414"/>
                  </a:lnTo>
                  <a:lnTo>
                    <a:pt x="124459" y="265430"/>
                  </a:lnTo>
                  <a:lnTo>
                    <a:pt x="124967" y="265176"/>
                  </a:lnTo>
                  <a:close/>
                </a:path>
                <a:path w="241300" h="485775">
                  <a:moveTo>
                    <a:pt x="126491" y="220980"/>
                  </a:moveTo>
                  <a:lnTo>
                    <a:pt x="124967" y="220218"/>
                  </a:lnTo>
                  <a:lnTo>
                    <a:pt x="125158" y="220980"/>
                  </a:lnTo>
                  <a:lnTo>
                    <a:pt x="126491" y="220980"/>
                  </a:lnTo>
                  <a:close/>
                </a:path>
                <a:path w="241300" h="485775">
                  <a:moveTo>
                    <a:pt x="125729" y="264795"/>
                  </a:moveTo>
                  <a:lnTo>
                    <a:pt x="125729" y="262128"/>
                  </a:lnTo>
                  <a:lnTo>
                    <a:pt x="124967" y="265176"/>
                  </a:lnTo>
                  <a:lnTo>
                    <a:pt x="125729" y="264795"/>
                  </a:lnTo>
                  <a:close/>
                </a:path>
                <a:path w="241300" h="485775">
                  <a:moveTo>
                    <a:pt x="126491" y="264566"/>
                  </a:moveTo>
                  <a:lnTo>
                    <a:pt x="126491" y="264414"/>
                  </a:lnTo>
                  <a:lnTo>
                    <a:pt x="124967" y="265176"/>
                  </a:lnTo>
                  <a:lnTo>
                    <a:pt x="126491" y="264566"/>
                  </a:lnTo>
                  <a:close/>
                </a:path>
                <a:path w="241300" h="485775">
                  <a:moveTo>
                    <a:pt x="125729" y="221170"/>
                  </a:moveTo>
                  <a:lnTo>
                    <a:pt x="125729" y="220980"/>
                  </a:lnTo>
                  <a:lnTo>
                    <a:pt x="125158" y="220980"/>
                  </a:lnTo>
                  <a:lnTo>
                    <a:pt x="125729" y="221170"/>
                  </a:lnTo>
                  <a:close/>
                </a:path>
                <a:path w="241300" h="485775">
                  <a:moveTo>
                    <a:pt x="219456" y="233172"/>
                  </a:moveTo>
                  <a:lnTo>
                    <a:pt x="197154" y="232358"/>
                  </a:lnTo>
                  <a:lnTo>
                    <a:pt x="173126" y="230766"/>
                  </a:lnTo>
                  <a:lnTo>
                    <a:pt x="149772" y="227533"/>
                  </a:lnTo>
                  <a:lnTo>
                    <a:pt x="128015" y="221742"/>
                  </a:lnTo>
                  <a:lnTo>
                    <a:pt x="125171" y="221030"/>
                  </a:lnTo>
                  <a:lnTo>
                    <a:pt x="125729" y="223266"/>
                  </a:lnTo>
                  <a:lnTo>
                    <a:pt x="125729" y="241067"/>
                  </a:lnTo>
                  <a:lnTo>
                    <a:pt x="132763" y="242982"/>
                  </a:lnTo>
                  <a:lnTo>
                    <a:pt x="144373" y="239838"/>
                  </a:lnTo>
                  <a:lnTo>
                    <a:pt x="169730" y="236158"/>
                  </a:lnTo>
                  <a:lnTo>
                    <a:pt x="195376" y="234222"/>
                  </a:lnTo>
                  <a:lnTo>
                    <a:pt x="219456" y="233172"/>
                  </a:lnTo>
                  <a:close/>
                </a:path>
                <a:path w="241300" h="485775">
                  <a:moveTo>
                    <a:pt x="240792" y="248412"/>
                  </a:moveTo>
                  <a:lnTo>
                    <a:pt x="240792" y="237744"/>
                  </a:lnTo>
                  <a:lnTo>
                    <a:pt x="236982" y="233172"/>
                  </a:lnTo>
                  <a:lnTo>
                    <a:pt x="219456" y="233172"/>
                  </a:lnTo>
                  <a:lnTo>
                    <a:pt x="195376" y="234222"/>
                  </a:lnTo>
                  <a:lnTo>
                    <a:pt x="169730" y="236158"/>
                  </a:lnTo>
                  <a:lnTo>
                    <a:pt x="144373" y="239838"/>
                  </a:lnTo>
                  <a:lnTo>
                    <a:pt x="132763" y="242982"/>
                  </a:lnTo>
                  <a:lnTo>
                    <a:pt x="143639" y="245944"/>
                  </a:lnTo>
                  <a:lnTo>
                    <a:pt x="169926" y="249521"/>
                  </a:lnTo>
                  <a:lnTo>
                    <a:pt x="195376" y="251315"/>
                  </a:lnTo>
                  <a:lnTo>
                    <a:pt x="197154" y="251421"/>
                  </a:lnTo>
                  <a:lnTo>
                    <a:pt x="219456" y="252222"/>
                  </a:lnTo>
                  <a:lnTo>
                    <a:pt x="236982" y="252222"/>
                  </a:lnTo>
                  <a:lnTo>
                    <a:pt x="240792" y="248412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5302" y="3299459"/>
              <a:ext cx="122682" cy="952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845302" y="3394709"/>
              <a:ext cx="236220" cy="268605"/>
            </a:xfrm>
            <a:custGeom>
              <a:avLst/>
              <a:gdLst/>
              <a:ahLst/>
              <a:cxnLst/>
              <a:rect l="l" t="t" r="r" b="b"/>
              <a:pathLst>
                <a:path w="236220" h="268604">
                  <a:moveTo>
                    <a:pt x="104394" y="236220"/>
                  </a:moveTo>
                  <a:lnTo>
                    <a:pt x="84429" y="242439"/>
                  </a:lnTo>
                  <a:lnTo>
                    <a:pt x="59131" y="246107"/>
                  </a:lnTo>
                  <a:lnTo>
                    <a:pt x="33413" y="247878"/>
                  </a:lnTo>
                  <a:lnTo>
                    <a:pt x="12192" y="248412"/>
                  </a:lnTo>
                  <a:lnTo>
                    <a:pt x="0" y="249174"/>
                  </a:lnTo>
                  <a:lnTo>
                    <a:pt x="762" y="268224"/>
                  </a:lnTo>
                  <a:lnTo>
                    <a:pt x="12192" y="267462"/>
                  </a:lnTo>
                  <a:lnTo>
                    <a:pt x="35966" y="266785"/>
                  </a:lnTo>
                  <a:lnTo>
                    <a:pt x="62898" y="264761"/>
                  </a:lnTo>
                  <a:lnTo>
                    <a:pt x="89432" y="260659"/>
                  </a:lnTo>
                  <a:lnTo>
                    <a:pt x="103632" y="256312"/>
                  </a:lnTo>
                  <a:lnTo>
                    <a:pt x="103632" y="239268"/>
                  </a:lnTo>
                  <a:lnTo>
                    <a:pt x="104394" y="236220"/>
                  </a:lnTo>
                  <a:close/>
                </a:path>
                <a:path w="236220" h="268604">
                  <a:moveTo>
                    <a:pt x="122681" y="64770"/>
                  </a:moveTo>
                  <a:lnTo>
                    <a:pt x="122681" y="0"/>
                  </a:lnTo>
                  <a:lnTo>
                    <a:pt x="103631" y="0"/>
                  </a:lnTo>
                  <a:lnTo>
                    <a:pt x="103632" y="69342"/>
                  </a:lnTo>
                  <a:lnTo>
                    <a:pt x="104394" y="70104"/>
                  </a:lnTo>
                  <a:lnTo>
                    <a:pt x="104394" y="71628"/>
                  </a:lnTo>
                  <a:lnTo>
                    <a:pt x="105155" y="72390"/>
                  </a:lnTo>
                  <a:lnTo>
                    <a:pt x="105155" y="73152"/>
                  </a:lnTo>
                  <a:lnTo>
                    <a:pt x="105918" y="74676"/>
                  </a:lnTo>
                  <a:lnTo>
                    <a:pt x="105918" y="75438"/>
                  </a:lnTo>
                  <a:lnTo>
                    <a:pt x="106680" y="76200"/>
                  </a:lnTo>
                  <a:lnTo>
                    <a:pt x="108966" y="77724"/>
                  </a:lnTo>
                  <a:lnTo>
                    <a:pt x="108966" y="78486"/>
                  </a:lnTo>
                  <a:lnTo>
                    <a:pt x="109728" y="79248"/>
                  </a:lnTo>
                  <a:lnTo>
                    <a:pt x="110489" y="79248"/>
                  </a:lnTo>
                  <a:lnTo>
                    <a:pt x="114300" y="81534"/>
                  </a:lnTo>
                  <a:lnTo>
                    <a:pt x="120396" y="83609"/>
                  </a:lnTo>
                  <a:lnTo>
                    <a:pt x="120395" y="63246"/>
                  </a:lnTo>
                  <a:lnTo>
                    <a:pt x="121157" y="63754"/>
                  </a:lnTo>
                  <a:lnTo>
                    <a:pt x="121157" y="63246"/>
                  </a:lnTo>
                  <a:lnTo>
                    <a:pt x="122681" y="64770"/>
                  </a:lnTo>
                  <a:close/>
                </a:path>
                <a:path w="236220" h="268604">
                  <a:moveTo>
                    <a:pt x="105918" y="234696"/>
                  </a:moveTo>
                  <a:lnTo>
                    <a:pt x="105918" y="98298"/>
                  </a:lnTo>
                  <a:lnTo>
                    <a:pt x="105155" y="99822"/>
                  </a:lnTo>
                  <a:lnTo>
                    <a:pt x="105155" y="100584"/>
                  </a:lnTo>
                  <a:lnTo>
                    <a:pt x="104394" y="101346"/>
                  </a:lnTo>
                  <a:lnTo>
                    <a:pt x="104394" y="102870"/>
                  </a:lnTo>
                  <a:lnTo>
                    <a:pt x="103632" y="103632"/>
                  </a:lnTo>
                  <a:lnTo>
                    <a:pt x="103632" y="236457"/>
                  </a:lnTo>
                  <a:lnTo>
                    <a:pt x="104394" y="236220"/>
                  </a:lnTo>
                  <a:lnTo>
                    <a:pt x="105155" y="235839"/>
                  </a:lnTo>
                  <a:lnTo>
                    <a:pt x="105918" y="234696"/>
                  </a:lnTo>
                  <a:close/>
                </a:path>
                <a:path w="236220" h="268604">
                  <a:moveTo>
                    <a:pt x="214884" y="96012"/>
                  </a:moveTo>
                  <a:lnTo>
                    <a:pt x="163830" y="93057"/>
                  </a:lnTo>
                  <a:lnTo>
                    <a:pt x="128923" y="86513"/>
                  </a:lnTo>
                  <a:lnTo>
                    <a:pt x="113538" y="91440"/>
                  </a:lnTo>
                  <a:lnTo>
                    <a:pt x="110489" y="93726"/>
                  </a:lnTo>
                  <a:lnTo>
                    <a:pt x="109728" y="93726"/>
                  </a:lnTo>
                  <a:lnTo>
                    <a:pt x="108966" y="94488"/>
                  </a:lnTo>
                  <a:lnTo>
                    <a:pt x="108966" y="95250"/>
                  </a:lnTo>
                  <a:lnTo>
                    <a:pt x="106680" y="96774"/>
                  </a:lnTo>
                  <a:lnTo>
                    <a:pt x="105918" y="97536"/>
                  </a:lnTo>
                  <a:lnTo>
                    <a:pt x="105918" y="235458"/>
                  </a:lnTo>
                  <a:lnTo>
                    <a:pt x="105155" y="236220"/>
                  </a:lnTo>
                  <a:lnTo>
                    <a:pt x="104394" y="237744"/>
                  </a:lnTo>
                  <a:lnTo>
                    <a:pt x="104394" y="236220"/>
                  </a:lnTo>
                  <a:lnTo>
                    <a:pt x="103632" y="239268"/>
                  </a:lnTo>
                  <a:lnTo>
                    <a:pt x="103632" y="256312"/>
                  </a:lnTo>
                  <a:lnTo>
                    <a:pt x="104394" y="256078"/>
                  </a:lnTo>
                  <a:lnTo>
                    <a:pt x="104394" y="236982"/>
                  </a:lnTo>
                  <a:lnTo>
                    <a:pt x="105155" y="235839"/>
                  </a:lnTo>
                  <a:lnTo>
                    <a:pt x="105155" y="255845"/>
                  </a:lnTo>
                  <a:lnTo>
                    <a:pt x="112014" y="253746"/>
                  </a:lnTo>
                  <a:lnTo>
                    <a:pt x="115823" y="251460"/>
                  </a:lnTo>
                  <a:lnTo>
                    <a:pt x="116586" y="250698"/>
                  </a:lnTo>
                  <a:lnTo>
                    <a:pt x="117348" y="250698"/>
                  </a:lnTo>
                  <a:lnTo>
                    <a:pt x="118110" y="249936"/>
                  </a:lnTo>
                  <a:lnTo>
                    <a:pt x="119634" y="247650"/>
                  </a:lnTo>
                  <a:lnTo>
                    <a:pt x="120396" y="246888"/>
                  </a:lnTo>
                  <a:lnTo>
                    <a:pt x="120396" y="109728"/>
                  </a:lnTo>
                  <a:lnTo>
                    <a:pt x="121919" y="108585"/>
                  </a:lnTo>
                  <a:lnTo>
                    <a:pt x="121919" y="108204"/>
                  </a:lnTo>
                  <a:lnTo>
                    <a:pt x="122682" y="105918"/>
                  </a:lnTo>
                  <a:lnTo>
                    <a:pt x="122682" y="108013"/>
                  </a:lnTo>
                  <a:lnTo>
                    <a:pt x="123444" y="107442"/>
                  </a:lnTo>
                  <a:lnTo>
                    <a:pt x="144873" y="101893"/>
                  </a:lnTo>
                  <a:lnTo>
                    <a:pt x="168587" y="98588"/>
                  </a:lnTo>
                  <a:lnTo>
                    <a:pt x="192590" y="96853"/>
                  </a:lnTo>
                  <a:lnTo>
                    <a:pt x="214884" y="96012"/>
                  </a:lnTo>
                  <a:close/>
                </a:path>
                <a:path w="236220" h="268604">
                  <a:moveTo>
                    <a:pt x="105410" y="235712"/>
                  </a:moveTo>
                  <a:lnTo>
                    <a:pt x="105155" y="235839"/>
                  </a:lnTo>
                  <a:lnTo>
                    <a:pt x="104394" y="236982"/>
                  </a:lnTo>
                  <a:lnTo>
                    <a:pt x="105155" y="236220"/>
                  </a:lnTo>
                  <a:lnTo>
                    <a:pt x="105410" y="235712"/>
                  </a:lnTo>
                  <a:close/>
                </a:path>
                <a:path w="236220" h="268604">
                  <a:moveTo>
                    <a:pt x="105155" y="236220"/>
                  </a:moveTo>
                  <a:lnTo>
                    <a:pt x="104394" y="236982"/>
                  </a:lnTo>
                  <a:lnTo>
                    <a:pt x="104394" y="237744"/>
                  </a:lnTo>
                  <a:lnTo>
                    <a:pt x="105155" y="236220"/>
                  </a:lnTo>
                  <a:close/>
                </a:path>
                <a:path w="236220" h="268604">
                  <a:moveTo>
                    <a:pt x="105918" y="234696"/>
                  </a:moveTo>
                  <a:lnTo>
                    <a:pt x="105155" y="235839"/>
                  </a:lnTo>
                  <a:lnTo>
                    <a:pt x="105410" y="235712"/>
                  </a:lnTo>
                  <a:lnTo>
                    <a:pt x="105918" y="234696"/>
                  </a:lnTo>
                  <a:close/>
                </a:path>
                <a:path w="236220" h="268604">
                  <a:moveTo>
                    <a:pt x="105918" y="235458"/>
                  </a:moveTo>
                  <a:lnTo>
                    <a:pt x="105410" y="235712"/>
                  </a:lnTo>
                  <a:lnTo>
                    <a:pt x="105155" y="236220"/>
                  </a:lnTo>
                  <a:lnTo>
                    <a:pt x="105918" y="235458"/>
                  </a:lnTo>
                  <a:close/>
                </a:path>
                <a:path w="236220" h="268604">
                  <a:moveTo>
                    <a:pt x="105918" y="235458"/>
                  </a:moveTo>
                  <a:lnTo>
                    <a:pt x="105918" y="234696"/>
                  </a:lnTo>
                  <a:lnTo>
                    <a:pt x="105410" y="235712"/>
                  </a:lnTo>
                  <a:lnTo>
                    <a:pt x="105918" y="235458"/>
                  </a:lnTo>
                  <a:close/>
                </a:path>
                <a:path w="236220" h="268604">
                  <a:moveTo>
                    <a:pt x="122682" y="65532"/>
                  </a:moveTo>
                  <a:lnTo>
                    <a:pt x="121767" y="64160"/>
                  </a:lnTo>
                  <a:lnTo>
                    <a:pt x="120395" y="63246"/>
                  </a:lnTo>
                  <a:lnTo>
                    <a:pt x="120396" y="83609"/>
                  </a:lnTo>
                  <a:lnTo>
                    <a:pt x="121919" y="84128"/>
                  </a:lnTo>
                  <a:lnTo>
                    <a:pt x="121919" y="64770"/>
                  </a:lnTo>
                  <a:lnTo>
                    <a:pt x="122682" y="65532"/>
                  </a:lnTo>
                  <a:close/>
                </a:path>
                <a:path w="236220" h="268604">
                  <a:moveTo>
                    <a:pt x="121767" y="108813"/>
                  </a:moveTo>
                  <a:lnTo>
                    <a:pt x="120396" y="109728"/>
                  </a:lnTo>
                  <a:lnTo>
                    <a:pt x="120396" y="246888"/>
                  </a:lnTo>
                  <a:lnTo>
                    <a:pt x="121157" y="246126"/>
                  </a:lnTo>
                  <a:lnTo>
                    <a:pt x="121157" y="109728"/>
                  </a:lnTo>
                  <a:lnTo>
                    <a:pt x="121767" y="108813"/>
                  </a:lnTo>
                  <a:close/>
                </a:path>
                <a:path w="236220" h="268604">
                  <a:moveTo>
                    <a:pt x="122681" y="64770"/>
                  </a:moveTo>
                  <a:lnTo>
                    <a:pt x="121157" y="63246"/>
                  </a:lnTo>
                  <a:lnTo>
                    <a:pt x="121767" y="64160"/>
                  </a:lnTo>
                  <a:lnTo>
                    <a:pt x="122681" y="64770"/>
                  </a:lnTo>
                  <a:close/>
                </a:path>
                <a:path w="236220" h="268604">
                  <a:moveTo>
                    <a:pt x="121767" y="64160"/>
                  </a:moveTo>
                  <a:lnTo>
                    <a:pt x="121157" y="63246"/>
                  </a:lnTo>
                  <a:lnTo>
                    <a:pt x="121157" y="63754"/>
                  </a:lnTo>
                  <a:lnTo>
                    <a:pt x="121767" y="64160"/>
                  </a:lnTo>
                  <a:close/>
                </a:path>
                <a:path w="236220" h="268604">
                  <a:moveTo>
                    <a:pt x="122682" y="108204"/>
                  </a:moveTo>
                  <a:lnTo>
                    <a:pt x="121767" y="108813"/>
                  </a:lnTo>
                  <a:lnTo>
                    <a:pt x="121157" y="109728"/>
                  </a:lnTo>
                  <a:lnTo>
                    <a:pt x="122682" y="108204"/>
                  </a:lnTo>
                  <a:close/>
                </a:path>
                <a:path w="236220" h="268604">
                  <a:moveTo>
                    <a:pt x="122682" y="243840"/>
                  </a:moveTo>
                  <a:lnTo>
                    <a:pt x="122682" y="108204"/>
                  </a:lnTo>
                  <a:lnTo>
                    <a:pt x="121157" y="109728"/>
                  </a:lnTo>
                  <a:lnTo>
                    <a:pt x="121157" y="245364"/>
                  </a:lnTo>
                  <a:lnTo>
                    <a:pt x="122682" y="243840"/>
                  </a:lnTo>
                  <a:close/>
                </a:path>
                <a:path w="236220" h="268604">
                  <a:moveTo>
                    <a:pt x="214884" y="76962"/>
                  </a:moveTo>
                  <a:lnTo>
                    <a:pt x="204215" y="76200"/>
                  </a:lnTo>
                  <a:lnTo>
                    <a:pt x="192590" y="76131"/>
                  </a:lnTo>
                  <a:lnTo>
                    <a:pt x="182880" y="75438"/>
                  </a:lnTo>
                  <a:lnTo>
                    <a:pt x="172974" y="74676"/>
                  </a:lnTo>
                  <a:lnTo>
                    <a:pt x="163830" y="73914"/>
                  </a:lnTo>
                  <a:lnTo>
                    <a:pt x="155448" y="72390"/>
                  </a:lnTo>
                  <a:lnTo>
                    <a:pt x="147828" y="71628"/>
                  </a:lnTo>
                  <a:lnTo>
                    <a:pt x="140970" y="70104"/>
                  </a:lnTo>
                  <a:lnTo>
                    <a:pt x="134874" y="68580"/>
                  </a:lnTo>
                  <a:lnTo>
                    <a:pt x="129539" y="67056"/>
                  </a:lnTo>
                  <a:lnTo>
                    <a:pt x="124968" y="66294"/>
                  </a:lnTo>
                  <a:lnTo>
                    <a:pt x="121767" y="64160"/>
                  </a:lnTo>
                  <a:lnTo>
                    <a:pt x="122682" y="65532"/>
                  </a:lnTo>
                  <a:lnTo>
                    <a:pt x="122682" y="84388"/>
                  </a:lnTo>
                  <a:lnTo>
                    <a:pt x="128923" y="86513"/>
                  </a:lnTo>
                  <a:lnTo>
                    <a:pt x="136390" y="84121"/>
                  </a:lnTo>
                  <a:lnTo>
                    <a:pt x="163225" y="79919"/>
                  </a:lnTo>
                  <a:lnTo>
                    <a:pt x="190552" y="77858"/>
                  </a:lnTo>
                  <a:lnTo>
                    <a:pt x="214884" y="76962"/>
                  </a:lnTo>
                  <a:close/>
                </a:path>
                <a:path w="236220" h="268604">
                  <a:moveTo>
                    <a:pt x="122682" y="108204"/>
                  </a:moveTo>
                  <a:lnTo>
                    <a:pt x="122682" y="108013"/>
                  </a:lnTo>
                  <a:lnTo>
                    <a:pt x="121919" y="108585"/>
                  </a:lnTo>
                  <a:lnTo>
                    <a:pt x="121767" y="108813"/>
                  </a:lnTo>
                  <a:lnTo>
                    <a:pt x="122682" y="108204"/>
                  </a:lnTo>
                  <a:close/>
                </a:path>
                <a:path w="236220" h="268604">
                  <a:moveTo>
                    <a:pt x="122682" y="67056"/>
                  </a:moveTo>
                  <a:lnTo>
                    <a:pt x="122682" y="65532"/>
                  </a:lnTo>
                  <a:lnTo>
                    <a:pt x="121919" y="64770"/>
                  </a:lnTo>
                  <a:lnTo>
                    <a:pt x="122682" y="67056"/>
                  </a:lnTo>
                  <a:close/>
                </a:path>
                <a:path w="236220" h="268604">
                  <a:moveTo>
                    <a:pt x="122682" y="84388"/>
                  </a:moveTo>
                  <a:lnTo>
                    <a:pt x="122682" y="67056"/>
                  </a:lnTo>
                  <a:lnTo>
                    <a:pt x="121919" y="64770"/>
                  </a:lnTo>
                  <a:lnTo>
                    <a:pt x="121919" y="84128"/>
                  </a:lnTo>
                  <a:lnTo>
                    <a:pt x="122682" y="84388"/>
                  </a:lnTo>
                  <a:close/>
                </a:path>
                <a:path w="236220" h="268604">
                  <a:moveTo>
                    <a:pt x="122682" y="107442"/>
                  </a:moveTo>
                  <a:lnTo>
                    <a:pt x="122682" y="105918"/>
                  </a:lnTo>
                  <a:lnTo>
                    <a:pt x="121919" y="108204"/>
                  </a:lnTo>
                  <a:lnTo>
                    <a:pt x="122682" y="107442"/>
                  </a:lnTo>
                  <a:close/>
                </a:path>
                <a:path w="236220" h="268604">
                  <a:moveTo>
                    <a:pt x="122682" y="107442"/>
                  </a:moveTo>
                  <a:lnTo>
                    <a:pt x="121919" y="108204"/>
                  </a:lnTo>
                  <a:lnTo>
                    <a:pt x="121919" y="108585"/>
                  </a:lnTo>
                  <a:lnTo>
                    <a:pt x="122682" y="107442"/>
                  </a:lnTo>
                  <a:close/>
                </a:path>
                <a:path w="236220" h="268604">
                  <a:moveTo>
                    <a:pt x="122682" y="108013"/>
                  </a:moveTo>
                  <a:lnTo>
                    <a:pt x="122682" y="107442"/>
                  </a:lnTo>
                  <a:lnTo>
                    <a:pt x="121919" y="108585"/>
                  </a:lnTo>
                  <a:lnTo>
                    <a:pt x="122682" y="108013"/>
                  </a:lnTo>
                  <a:close/>
                </a:path>
                <a:path w="236220" h="268604">
                  <a:moveTo>
                    <a:pt x="236220" y="91440"/>
                  </a:moveTo>
                  <a:lnTo>
                    <a:pt x="236220" y="81534"/>
                  </a:lnTo>
                  <a:lnTo>
                    <a:pt x="231647" y="76962"/>
                  </a:lnTo>
                  <a:lnTo>
                    <a:pt x="214884" y="76962"/>
                  </a:lnTo>
                  <a:lnTo>
                    <a:pt x="190552" y="77858"/>
                  </a:lnTo>
                  <a:lnTo>
                    <a:pt x="163225" y="79919"/>
                  </a:lnTo>
                  <a:lnTo>
                    <a:pt x="136390" y="84121"/>
                  </a:lnTo>
                  <a:lnTo>
                    <a:pt x="128923" y="86513"/>
                  </a:lnTo>
                  <a:lnTo>
                    <a:pt x="136308" y="89027"/>
                  </a:lnTo>
                  <a:lnTo>
                    <a:pt x="190552" y="94865"/>
                  </a:lnTo>
                  <a:lnTo>
                    <a:pt x="214884" y="96012"/>
                  </a:lnTo>
                  <a:lnTo>
                    <a:pt x="231647" y="96012"/>
                  </a:lnTo>
                  <a:lnTo>
                    <a:pt x="236220" y="9144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57200" y="2479548"/>
            <a:ext cx="9144000" cy="4836160"/>
            <a:chOff x="457200" y="2479548"/>
            <a:chExt cx="9144000" cy="483616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855" y="2479548"/>
              <a:ext cx="4123944" cy="316839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3128" y="5676455"/>
              <a:ext cx="943130" cy="6557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50635" y="6160769"/>
              <a:ext cx="140475" cy="1714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7200" y="6331457"/>
              <a:ext cx="9144000" cy="984250"/>
            </a:xfrm>
            <a:custGeom>
              <a:avLst/>
              <a:gdLst/>
              <a:ahLst/>
              <a:cxnLst/>
              <a:rect l="l" t="t" r="r" b="b"/>
              <a:pathLst>
                <a:path w="9144000" h="984250">
                  <a:moveTo>
                    <a:pt x="9144000" y="98374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83742"/>
                  </a:lnTo>
                  <a:lnTo>
                    <a:pt x="9144000" y="98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0055" y="6332219"/>
              <a:ext cx="2314955" cy="61112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144259" y="2646680"/>
            <a:ext cx="2091689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 marR="20955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Block waiting for the  next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connection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40"/>
              </a:spcBef>
            </a:pPr>
            <a:r>
              <a:rPr sz="1600" spc="-5" dirty="0">
                <a:latin typeface="Arial"/>
                <a:cs typeface="Arial"/>
              </a:rPr>
              <a:t>Read (receive) request  and treat as file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name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55208" y="5350001"/>
            <a:ext cx="241300" cy="377190"/>
          </a:xfrm>
          <a:custGeom>
            <a:avLst/>
            <a:gdLst/>
            <a:ahLst/>
            <a:cxnLst/>
            <a:rect l="l" t="t" r="r" b="b"/>
            <a:pathLst>
              <a:path w="241300" h="377189">
                <a:moveTo>
                  <a:pt x="240792" y="183642"/>
                </a:moveTo>
                <a:lnTo>
                  <a:pt x="236220" y="179070"/>
                </a:lnTo>
                <a:lnTo>
                  <a:pt x="219456" y="179070"/>
                </a:lnTo>
                <a:lnTo>
                  <a:pt x="196380" y="178028"/>
                </a:lnTo>
                <a:lnTo>
                  <a:pt x="173253" y="176530"/>
                </a:lnTo>
                <a:lnTo>
                  <a:pt x="150279" y="173418"/>
                </a:lnTo>
                <a:lnTo>
                  <a:pt x="128016" y="167640"/>
                </a:lnTo>
                <a:lnTo>
                  <a:pt x="124968" y="166116"/>
                </a:lnTo>
                <a:lnTo>
                  <a:pt x="124968" y="24384"/>
                </a:lnTo>
                <a:lnTo>
                  <a:pt x="124206" y="22860"/>
                </a:lnTo>
                <a:lnTo>
                  <a:pt x="123444" y="22098"/>
                </a:lnTo>
                <a:lnTo>
                  <a:pt x="123444" y="21336"/>
                </a:lnTo>
                <a:lnTo>
                  <a:pt x="121920" y="19812"/>
                </a:lnTo>
                <a:lnTo>
                  <a:pt x="121920" y="19050"/>
                </a:lnTo>
                <a:lnTo>
                  <a:pt x="121158" y="19050"/>
                </a:lnTo>
                <a:lnTo>
                  <a:pt x="121158" y="18288"/>
                </a:lnTo>
                <a:lnTo>
                  <a:pt x="120396" y="17526"/>
                </a:lnTo>
                <a:lnTo>
                  <a:pt x="119634" y="17526"/>
                </a:lnTo>
                <a:lnTo>
                  <a:pt x="118872" y="16764"/>
                </a:lnTo>
                <a:lnTo>
                  <a:pt x="115824" y="14478"/>
                </a:lnTo>
                <a:lnTo>
                  <a:pt x="115062" y="14478"/>
                </a:lnTo>
                <a:lnTo>
                  <a:pt x="114300" y="13716"/>
                </a:lnTo>
                <a:lnTo>
                  <a:pt x="110490" y="12192"/>
                </a:lnTo>
                <a:lnTo>
                  <a:pt x="107442" y="11366"/>
                </a:lnTo>
                <a:lnTo>
                  <a:pt x="107442" y="32004"/>
                </a:lnTo>
                <a:lnTo>
                  <a:pt x="105918" y="28981"/>
                </a:lnTo>
                <a:lnTo>
                  <a:pt x="106680" y="30480"/>
                </a:lnTo>
                <a:lnTo>
                  <a:pt x="107442" y="32004"/>
                </a:lnTo>
                <a:lnTo>
                  <a:pt x="107442" y="11366"/>
                </a:lnTo>
                <a:lnTo>
                  <a:pt x="65709" y="3048"/>
                </a:lnTo>
                <a:lnTo>
                  <a:pt x="12192" y="0"/>
                </a:lnTo>
                <a:lnTo>
                  <a:pt x="0" y="0"/>
                </a:lnTo>
                <a:lnTo>
                  <a:pt x="0" y="3048"/>
                </a:lnTo>
                <a:lnTo>
                  <a:pt x="0" y="19050"/>
                </a:lnTo>
                <a:lnTo>
                  <a:pt x="12192" y="19050"/>
                </a:lnTo>
                <a:lnTo>
                  <a:pt x="33743" y="19900"/>
                </a:lnTo>
                <a:lnTo>
                  <a:pt x="82308" y="24485"/>
                </a:lnTo>
                <a:lnTo>
                  <a:pt x="105930" y="31064"/>
                </a:lnTo>
                <a:lnTo>
                  <a:pt x="105918" y="30937"/>
                </a:lnTo>
                <a:lnTo>
                  <a:pt x="105930" y="31064"/>
                </a:lnTo>
                <a:lnTo>
                  <a:pt x="106680" y="173736"/>
                </a:lnTo>
                <a:lnTo>
                  <a:pt x="108204" y="175260"/>
                </a:lnTo>
                <a:lnTo>
                  <a:pt x="108204" y="176022"/>
                </a:lnTo>
                <a:lnTo>
                  <a:pt x="109728" y="177546"/>
                </a:lnTo>
                <a:lnTo>
                  <a:pt x="109728" y="178308"/>
                </a:lnTo>
                <a:lnTo>
                  <a:pt x="110490" y="179070"/>
                </a:lnTo>
                <a:lnTo>
                  <a:pt x="112014" y="179832"/>
                </a:lnTo>
                <a:lnTo>
                  <a:pt x="112014" y="180594"/>
                </a:lnTo>
                <a:lnTo>
                  <a:pt x="112776" y="180594"/>
                </a:lnTo>
                <a:lnTo>
                  <a:pt x="112776" y="181356"/>
                </a:lnTo>
                <a:lnTo>
                  <a:pt x="115824" y="182880"/>
                </a:lnTo>
                <a:lnTo>
                  <a:pt x="116586" y="183642"/>
                </a:lnTo>
                <a:lnTo>
                  <a:pt x="117348" y="183642"/>
                </a:lnTo>
                <a:lnTo>
                  <a:pt x="121920" y="185928"/>
                </a:lnTo>
                <a:lnTo>
                  <a:pt x="125730" y="186893"/>
                </a:lnTo>
                <a:lnTo>
                  <a:pt x="131978" y="188455"/>
                </a:lnTo>
                <a:lnTo>
                  <a:pt x="125730" y="190080"/>
                </a:lnTo>
                <a:lnTo>
                  <a:pt x="125730" y="208026"/>
                </a:lnTo>
                <a:lnTo>
                  <a:pt x="124968" y="209550"/>
                </a:lnTo>
                <a:lnTo>
                  <a:pt x="124968" y="208788"/>
                </a:lnTo>
                <a:lnTo>
                  <a:pt x="125730" y="208026"/>
                </a:lnTo>
                <a:lnTo>
                  <a:pt x="125730" y="190080"/>
                </a:lnTo>
                <a:lnTo>
                  <a:pt x="121158" y="191262"/>
                </a:lnTo>
                <a:lnTo>
                  <a:pt x="117348" y="193548"/>
                </a:lnTo>
                <a:lnTo>
                  <a:pt x="115824" y="193548"/>
                </a:lnTo>
                <a:lnTo>
                  <a:pt x="115824" y="194310"/>
                </a:lnTo>
                <a:lnTo>
                  <a:pt x="112776" y="195834"/>
                </a:lnTo>
                <a:lnTo>
                  <a:pt x="112776" y="196596"/>
                </a:lnTo>
                <a:lnTo>
                  <a:pt x="112014" y="196596"/>
                </a:lnTo>
                <a:lnTo>
                  <a:pt x="109728" y="198882"/>
                </a:lnTo>
                <a:lnTo>
                  <a:pt x="108966" y="200406"/>
                </a:lnTo>
                <a:lnTo>
                  <a:pt x="108204" y="200406"/>
                </a:lnTo>
                <a:lnTo>
                  <a:pt x="108204" y="201930"/>
                </a:lnTo>
                <a:lnTo>
                  <a:pt x="106680" y="203454"/>
                </a:lnTo>
                <a:lnTo>
                  <a:pt x="106680" y="206502"/>
                </a:lnTo>
                <a:lnTo>
                  <a:pt x="105918" y="207264"/>
                </a:lnTo>
                <a:lnTo>
                  <a:pt x="105918" y="345567"/>
                </a:lnTo>
                <a:lnTo>
                  <a:pt x="105156" y="345948"/>
                </a:lnTo>
                <a:lnTo>
                  <a:pt x="105918" y="345948"/>
                </a:lnTo>
                <a:lnTo>
                  <a:pt x="105918" y="346138"/>
                </a:lnTo>
                <a:lnTo>
                  <a:pt x="103632" y="346710"/>
                </a:lnTo>
                <a:lnTo>
                  <a:pt x="81889" y="352501"/>
                </a:lnTo>
                <a:lnTo>
                  <a:pt x="58508" y="355752"/>
                </a:lnTo>
                <a:lnTo>
                  <a:pt x="35052" y="357327"/>
                </a:lnTo>
                <a:lnTo>
                  <a:pt x="12192" y="358140"/>
                </a:lnTo>
                <a:lnTo>
                  <a:pt x="0" y="358140"/>
                </a:lnTo>
                <a:lnTo>
                  <a:pt x="0" y="377190"/>
                </a:lnTo>
                <a:lnTo>
                  <a:pt x="12192" y="377190"/>
                </a:lnTo>
                <a:lnTo>
                  <a:pt x="35052" y="376377"/>
                </a:lnTo>
                <a:lnTo>
                  <a:pt x="61722" y="374497"/>
                </a:lnTo>
                <a:lnTo>
                  <a:pt x="87998" y="370916"/>
                </a:lnTo>
                <a:lnTo>
                  <a:pt x="105918" y="366039"/>
                </a:lnTo>
                <a:lnTo>
                  <a:pt x="106680" y="365836"/>
                </a:lnTo>
                <a:lnTo>
                  <a:pt x="109728" y="364998"/>
                </a:lnTo>
                <a:lnTo>
                  <a:pt x="114300" y="362712"/>
                </a:lnTo>
                <a:lnTo>
                  <a:pt x="115062" y="362712"/>
                </a:lnTo>
                <a:lnTo>
                  <a:pt x="115824" y="361950"/>
                </a:lnTo>
                <a:lnTo>
                  <a:pt x="118872" y="360426"/>
                </a:lnTo>
                <a:lnTo>
                  <a:pt x="119634" y="359664"/>
                </a:lnTo>
                <a:lnTo>
                  <a:pt x="121158" y="358902"/>
                </a:lnTo>
                <a:lnTo>
                  <a:pt x="121158" y="358140"/>
                </a:lnTo>
                <a:lnTo>
                  <a:pt x="121920" y="357378"/>
                </a:lnTo>
                <a:lnTo>
                  <a:pt x="122682" y="355854"/>
                </a:lnTo>
                <a:lnTo>
                  <a:pt x="123444" y="355854"/>
                </a:lnTo>
                <a:lnTo>
                  <a:pt x="123444" y="355092"/>
                </a:lnTo>
                <a:lnTo>
                  <a:pt x="124206" y="353568"/>
                </a:lnTo>
                <a:lnTo>
                  <a:pt x="124968" y="352806"/>
                </a:lnTo>
                <a:lnTo>
                  <a:pt x="124968" y="211074"/>
                </a:lnTo>
                <a:lnTo>
                  <a:pt x="125730" y="210616"/>
                </a:lnTo>
                <a:lnTo>
                  <a:pt x="128778" y="208788"/>
                </a:lnTo>
                <a:lnTo>
                  <a:pt x="150368" y="203835"/>
                </a:lnTo>
                <a:lnTo>
                  <a:pt x="173685" y="200685"/>
                </a:lnTo>
                <a:lnTo>
                  <a:pt x="197307" y="198907"/>
                </a:lnTo>
                <a:lnTo>
                  <a:pt x="219456" y="198120"/>
                </a:lnTo>
                <a:lnTo>
                  <a:pt x="236220" y="198120"/>
                </a:lnTo>
                <a:lnTo>
                  <a:pt x="240792" y="193548"/>
                </a:lnTo>
                <a:lnTo>
                  <a:pt x="240792" y="183642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54165" y="5370067"/>
            <a:ext cx="2780030" cy="1081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</a:rPr>
              <a:t>Write </a:t>
            </a:r>
            <a:r>
              <a:rPr sz="1600" spc="-5" dirty="0">
                <a:latin typeface="Arial"/>
                <a:cs typeface="Arial"/>
              </a:rPr>
              <a:t>(send) all file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Done, so close this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connection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50635" y="6332220"/>
            <a:ext cx="240791" cy="20650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092" y="728726"/>
            <a:ext cx="6553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Elements </a:t>
            </a:r>
            <a:r>
              <a:rPr spc="-5" dirty="0"/>
              <a:t>of </a:t>
            </a:r>
            <a:r>
              <a:rPr dirty="0"/>
              <a:t>Transport</a:t>
            </a:r>
            <a:r>
              <a:rPr spc="-135" dirty="0"/>
              <a:t> </a:t>
            </a:r>
            <a:r>
              <a:rPr dirty="0"/>
              <a:t>Protocols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0" y="1905000"/>
            <a:ext cx="6324600" cy="305981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Addressing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Connection establishment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Connection release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Error control and flow control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Multiplexing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Crash recovery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3100" y="193545"/>
            <a:ext cx="6553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About </a:t>
            </a:r>
            <a:r>
              <a:rPr dirty="0"/>
              <a:t>Transport</a:t>
            </a:r>
            <a:r>
              <a:rPr spc="-135" dirty="0"/>
              <a:t> </a:t>
            </a:r>
            <a:r>
              <a:rPr dirty="0"/>
              <a:t>Protocols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7042" y="976826"/>
            <a:ext cx="9677400" cy="379591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Transport protocols resemble data link layer protocols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Both have to deal with error control, sequencing, and flow control, among other issues</a:t>
            </a:r>
          </a:p>
          <a:p>
            <a:pPr marL="469900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Significant differences exist due to environmental differences</a:t>
            </a:r>
          </a:p>
          <a:p>
            <a:pPr marL="469900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Differences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One: Data link layer is on direct connection whereas transport layer is on entire network.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Two: Delay is more in transport layer, more failures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Three: Number of connections are more in transport layer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sz="2000" dirty="0">
              <a:latin typeface="Arial"/>
              <a:cs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D01B83-3DF9-477B-959E-3658E254CC1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349542" y="4981978"/>
            <a:ext cx="7772400" cy="2385644"/>
            <a:chOff x="685800" y="2547938"/>
            <a:chExt cx="7772400" cy="2328862"/>
          </a:xfrm>
        </p:grpSpPr>
        <p:pic>
          <p:nvPicPr>
            <p:cNvPr id="5" name="Picture 4" descr="06_Page_04.tif">
              <a:extLst>
                <a:ext uri="{FF2B5EF4-FFF2-40B4-BE49-F238E27FC236}">
                  <a16:creationId xmlns:a16="http://schemas.microsoft.com/office/drawing/2014/main" id="{A39E8218-B9C0-4697-9741-6DB1F3685AB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547938"/>
              <a:ext cx="7772400" cy="1762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C1670B-316B-4F19-A60F-7940B9802326}"/>
                </a:ext>
              </a:extLst>
            </p:cNvPr>
            <p:cNvSpPr/>
            <p:nvPr/>
          </p:nvSpPr>
          <p:spPr>
            <a:xfrm>
              <a:off x="838200" y="4533900"/>
              <a:ext cx="746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400" dirty="0"/>
                <a:t>(a)Environment of the data link layer. (b)Environment of the transport layer.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803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6145" y="728726"/>
            <a:ext cx="4168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Transport</a:t>
            </a:r>
            <a:r>
              <a:rPr spc="-135" dirty="0"/>
              <a:t> </a:t>
            </a:r>
            <a:r>
              <a:rPr dirty="0"/>
              <a:t>Layer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422388" y="4462468"/>
            <a:ext cx="1457325" cy="665480"/>
            <a:chOff x="7206233" y="2729483"/>
            <a:chExt cx="1457325" cy="665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0805" y="3118865"/>
              <a:ext cx="1447800" cy="2758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206234" y="2729483"/>
              <a:ext cx="1457325" cy="665480"/>
            </a:xfrm>
            <a:custGeom>
              <a:avLst/>
              <a:gdLst/>
              <a:ahLst/>
              <a:cxnLst/>
              <a:rect l="l" t="t" r="r" b="b"/>
              <a:pathLst>
                <a:path w="1457325" h="665479">
                  <a:moveTo>
                    <a:pt x="1456944" y="0"/>
                  </a:moveTo>
                  <a:lnTo>
                    <a:pt x="1447800" y="0"/>
                  </a:lnTo>
                  <a:lnTo>
                    <a:pt x="1447800" y="9144"/>
                  </a:lnTo>
                  <a:lnTo>
                    <a:pt x="1447800" y="381000"/>
                  </a:lnTo>
                  <a:lnTo>
                    <a:pt x="9144" y="381000"/>
                  </a:lnTo>
                  <a:lnTo>
                    <a:pt x="9144" y="9144"/>
                  </a:lnTo>
                  <a:lnTo>
                    <a:pt x="1447800" y="9144"/>
                  </a:lnTo>
                  <a:lnTo>
                    <a:pt x="1447800" y="0"/>
                  </a:lnTo>
                  <a:lnTo>
                    <a:pt x="0" y="0"/>
                  </a:lnTo>
                  <a:lnTo>
                    <a:pt x="0" y="384810"/>
                  </a:lnTo>
                  <a:lnTo>
                    <a:pt x="0" y="390144"/>
                  </a:lnTo>
                  <a:lnTo>
                    <a:pt x="0" y="665226"/>
                  </a:lnTo>
                  <a:lnTo>
                    <a:pt x="4572" y="665226"/>
                  </a:lnTo>
                  <a:lnTo>
                    <a:pt x="9144" y="665226"/>
                  </a:lnTo>
                  <a:lnTo>
                    <a:pt x="9144" y="394716"/>
                  </a:lnTo>
                  <a:lnTo>
                    <a:pt x="1447800" y="394716"/>
                  </a:lnTo>
                  <a:lnTo>
                    <a:pt x="1447800" y="665226"/>
                  </a:lnTo>
                  <a:lnTo>
                    <a:pt x="1452372" y="665226"/>
                  </a:lnTo>
                  <a:lnTo>
                    <a:pt x="1456944" y="665226"/>
                  </a:lnTo>
                  <a:lnTo>
                    <a:pt x="1456944" y="390144"/>
                  </a:lnTo>
                  <a:lnTo>
                    <a:pt x="1456944" y="384810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543800" y="4382408"/>
            <a:ext cx="126746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5080" indent="-26670">
              <a:lnSpc>
                <a:spcPct val="13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Application  </a:t>
            </a:r>
            <a:r>
              <a:rPr sz="2000" spc="-15" dirty="0">
                <a:latin typeface="Arial"/>
                <a:cs typeface="Arial"/>
              </a:rPr>
              <a:t>Transport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6283" y="1594742"/>
            <a:ext cx="8005833" cy="1885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Responsible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delivering data  across networks with the desired  reliability or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quality</a:t>
            </a: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Provide data support from a process on a source machine to a process on destination machine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22388" y="5127694"/>
            <a:ext cx="1457325" cy="1256030"/>
            <a:chOff x="7206233" y="3394709"/>
            <a:chExt cx="1457325" cy="1256030"/>
          </a:xfrm>
        </p:grpSpPr>
        <p:sp>
          <p:nvSpPr>
            <p:cNvPr id="10" name="object 10"/>
            <p:cNvSpPr/>
            <p:nvPr/>
          </p:nvSpPr>
          <p:spPr>
            <a:xfrm>
              <a:off x="7206234" y="3878579"/>
              <a:ext cx="1457325" cy="495300"/>
            </a:xfrm>
            <a:custGeom>
              <a:avLst/>
              <a:gdLst/>
              <a:ahLst/>
              <a:cxnLst/>
              <a:rect l="l" t="t" r="r" b="b"/>
              <a:pathLst>
                <a:path w="1457325" h="495300">
                  <a:moveTo>
                    <a:pt x="1456944" y="0"/>
                  </a:moveTo>
                  <a:lnTo>
                    <a:pt x="1447800" y="0"/>
                  </a:lnTo>
                  <a:lnTo>
                    <a:pt x="1447800" y="9906"/>
                  </a:lnTo>
                  <a:lnTo>
                    <a:pt x="1447800" y="381000"/>
                  </a:lnTo>
                  <a:lnTo>
                    <a:pt x="9144" y="381000"/>
                  </a:lnTo>
                  <a:lnTo>
                    <a:pt x="9144" y="9906"/>
                  </a:lnTo>
                  <a:lnTo>
                    <a:pt x="1447800" y="9906"/>
                  </a:lnTo>
                  <a:lnTo>
                    <a:pt x="1447800" y="0"/>
                  </a:lnTo>
                  <a:lnTo>
                    <a:pt x="0" y="0"/>
                  </a:lnTo>
                  <a:lnTo>
                    <a:pt x="0" y="381000"/>
                  </a:lnTo>
                  <a:lnTo>
                    <a:pt x="0" y="390906"/>
                  </a:lnTo>
                  <a:lnTo>
                    <a:pt x="0" y="495300"/>
                  </a:lnTo>
                  <a:lnTo>
                    <a:pt x="4572" y="495300"/>
                  </a:lnTo>
                  <a:lnTo>
                    <a:pt x="9144" y="495300"/>
                  </a:lnTo>
                  <a:lnTo>
                    <a:pt x="9144" y="390906"/>
                  </a:lnTo>
                  <a:lnTo>
                    <a:pt x="1447800" y="390906"/>
                  </a:lnTo>
                  <a:lnTo>
                    <a:pt x="1447800" y="495300"/>
                  </a:lnTo>
                  <a:lnTo>
                    <a:pt x="1452372" y="495300"/>
                  </a:lnTo>
                  <a:lnTo>
                    <a:pt x="1456944" y="495300"/>
                  </a:lnTo>
                  <a:lnTo>
                    <a:pt x="1456944" y="390906"/>
                  </a:lnTo>
                  <a:lnTo>
                    <a:pt x="1456944" y="381000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0805" y="3394709"/>
              <a:ext cx="1447800" cy="1051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206234" y="3394709"/>
              <a:ext cx="1457325" cy="1256030"/>
            </a:xfrm>
            <a:custGeom>
              <a:avLst/>
              <a:gdLst/>
              <a:ahLst/>
              <a:cxnLst/>
              <a:rect l="l" t="t" r="r" b="b"/>
              <a:pathLst>
                <a:path w="1457325" h="1256029">
                  <a:moveTo>
                    <a:pt x="1456944" y="979170"/>
                  </a:moveTo>
                  <a:lnTo>
                    <a:pt x="1447800" y="979170"/>
                  </a:lnTo>
                  <a:lnTo>
                    <a:pt x="1447800" y="1245870"/>
                  </a:lnTo>
                  <a:lnTo>
                    <a:pt x="9144" y="1245870"/>
                  </a:lnTo>
                  <a:lnTo>
                    <a:pt x="9144" y="979170"/>
                  </a:lnTo>
                  <a:lnTo>
                    <a:pt x="0" y="979170"/>
                  </a:lnTo>
                  <a:lnTo>
                    <a:pt x="0" y="1255776"/>
                  </a:lnTo>
                  <a:lnTo>
                    <a:pt x="4572" y="1255776"/>
                  </a:lnTo>
                  <a:lnTo>
                    <a:pt x="9144" y="1255776"/>
                  </a:lnTo>
                  <a:lnTo>
                    <a:pt x="1447800" y="1255776"/>
                  </a:lnTo>
                  <a:lnTo>
                    <a:pt x="1452372" y="1255776"/>
                  </a:lnTo>
                  <a:lnTo>
                    <a:pt x="1456944" y="1255776"/>
                  </a:lnTo>
                  <a:lnTo>
                    <a:pt x="1456944" y="979170"/>
                  </a:lnTo>
                  <a:close/>
                </a:path>
                <a:path w="1457325" h="1256029">
                  <a:moveTo>
                    <a:pt x="1456944" y="0"/>
                  </a:moveTo>
                  <a:lnTo>
                    <a:pt x="1447800" y="0"/>
                  </a:lnTo>
                  <a:lnTo>
                    <a:pt x="1447800" y="96012"/>
                  </a:lnTo>
                  <a:lnTo>
                    <a:pt x="1447800" y="110490"/>
                  </a:lnTo>
                  <a:lnTo>
                    <a:pt x="1447800" y="477012"/>
                  </a:lnTo>
                  <a:lnTo>
                    <a:pt x="9144" y="477012"/>
                  </a:lnTo>
                  <a:lnTo>
                    <a:pt x="9144" y="110490"/>
                  </a:lnTo>
                  <a:lnTo>
                    <a:pt x="1447800" y="110490"/>
                  </a:lnTo>
                  <a:lnTo>
                    <a:pt x="1447800" y="96012"/>
                  </a:lnTo>
                  <a:lnTo>
                    <a:pt x="9144" y="96012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96012"/>
                  </a:lnTo>
                  <a:lnTo>
                    <a:pt x="0" y="110490"/>
                  </a:lnTo>
                  <a:lnTo>
                    <a:pt x="0" y="486156"/>
                  </a:lnTo>
                  <a:lnTo>
                    <a:pt x="4572" y="486156"/>
                  </a:lnTo>
                  <a:lnTo>
                    <a:pt x="9144" y="486156"/>
                  </a:lnTo>
                  <a:lnTo>
                    <a:pt x="1447800" y="486156"/>
                  </a:lnTo>
                  <a:lnTo>
                    <a:pt x="1452372" y="486156"/>
                  </a:lnTo>
                  <a:lnTo>
                    <a:pt x="1456944" y="486156"/>
                  </a:lnTo>
                  <a:lnTo>
                    <a:pt x="1456944" y="110490"/>
                  </a:lnTo>
                  <a:lnTo>
                    <a:pt x="1456944" y="96012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655803" y="5206911"/>
            <a:ext cx="984250" cy="1121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29209" algn="ctr">
              <a:lnSpc>
                <a:spcPct val="1199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Network  Link  </a:t>
            </a:r>
            <a:r>
              <a:rPr sz="2000" spc="-5" dirty="0">
                <a:latin typeface="Arial"/>
                <a:cs typeface="Arial"/>
              </a:rPr>
              <a:t>Physical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800" y="297054"/>
            <a:ext cx="2313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Addressing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2155" y="1849502"/>
            <a:ext cx="3001645" cy="41678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070" marR="19685" indent="-167005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Char char="•"/>
              <a:tabLst>
                <a:tab pos="179705" algn="l"/>
              </a:tabLst>
            </a:pPr>
            <a:r>
              <a:rPr sz="2400" spc="-5" dirty="0">
                <a:latin typeface="Arial"/>
                <a:cs typeface="Arial"/>
              </a:rPr>
              <a:t>Transport layer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adds  </a:t>
            </a:r>
            <a:r>
              <a:rPr sz="2400" dirty="0">
                <a:latin typeface="Arial"/>
                <a:cs typeface="Arial"/>
              </a:rPr>
              <a:t>TSAPs</a:t>
            </a:r>
            <a:r>
              <a:rPr lang="en-US" sz="2400" dirty="0">
                <a:latin typeface="Arial"/>
                <a:cs typeface="Arial"/>
              </a:rPr>
              <a:t> (Transport Service Access Points)</a:t>
            </a:r>
            <a:endParaRPr sz="2400" dirty="0">
              <a:latin typeface="Arial"/>
              <a:cs typeface="Arial"/>
            </a:endParaRPr>
          </a:p>
          <a:p>
            <a:pPr marL="179070" marR="5080" indent="-167005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Char char="•"/>
              <a:tabLst>
                <a:tab pos="179705" algn="l"/>
              </a:tabLst>
            </a:pPr>
            <a:r>
              <a:rPr sz="2400" spc="-5" dirty="0">
                <a:latin typeface="Arial"/>
                <a:cs typeface="Arial"/>
              </a:rPr>
              <a:t>Multiple clients and  servers can run on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5" dirty="0">
                <a:latin typeface="Arial"/>
                <a:cs typeface="Arial"/>
              </a:rPr>
              <a:t>host with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single  network (IP)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</a:t>
            </a:r>
            <a:endParaRPr sz="2400" dirty="0">
              <a:latin typeface="Arial"/>
              <a:cs typeface="Arial"/>
            </a:endParaRPr>
          </a:p>
          <a:p>
            <a:pPr marL="179070" marR="139065" indent="-167005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Char char="•"/>
              <a:tabLst>
                <a:tab pos="179705" algn="l"/>
              </a:tabLst>
            </a:pPr>
            <a:r>
              <a:rPr sz="2400" spc="-5" dirty="0">
                <a:latin typeface="Arial"/>
                <a:cs typeface="Arial"/>
              </a:rPr>
              <a:t>TSAPs are ports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for  </a:t>
            </a:r>
            <a:r>
              <a:rPr sz="2400" dirty="0">
                <a:latin typeface="Arial"/>
                <a:cs typeface="Arial"/>
              </a:rPr>
              <a:t>TCP/UDP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21203-3E5D-4575-90C3-BE228B44826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203953" y="1557274"/>
            <a:ext cx="5337158" cy="5486400"/>
            <a:chOff x="1271588" y="685800"/>
            <a:chExt cx="6600825" cy="5943600"/>
          </a:xfrm>
        </p:grpSpPr>
        <p:pic>
          <p:nvPicPr>
            <p:cNvPr id="16" name="Picture 15" descr="06_Page_05.tif">
              <a:extLst>
                <a:ext uri="{FF2B5EF4-FFF2-40B4-BE49-F238E27FC236}">
                  <a16:creationId xmlns:a16="http://schemas.microsoft.com/office/drawing/2014/main" id="{4A708BB9-7923-4D71-B0D1-4CC66D59155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271588" y="685800"/>
              <a:ext cx="6600825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3C752E-D68A-46BD-B0E2-12B33E92FAEF}"/>
                </a:ext>
              </a:extLst>
            </p:cNvPr>
            <p:cNvSpPr/>
            <p:nvPr/>
          </p:nvSpPr>
          <p:spPr>
            <a:xfrm>
              <a:off x="1271588" y="6286500"/>
              <a:ext cx="66008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TSAPs, NSAPs, and transport connections.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53369C4-5F4A-4117-A470-B69788F36B3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43000" y="2133600"/>
            <a:ext cx="7772400" cy="5638800"/>
            <a:chOff x="685800" y="914400"/>
            <a:chExt cx="7772400" cy="5562600"/>
          </a:xfrm>
        </p:grpSpPr>
        <p:pic>
          <p:nvPicPr>
            <p:cNvPr id="3" name="Picture 2" descr="06_Page_06.tif">
              <a:extLst>
                <a:ext uri="{FF2B5EF4-FFF2-40B4-BE49-F238E27FC236}">
                  <a16:creationId xmlns:a16="http://schemas.microsoft.com/office/drawing/2014/main" id="{5DEC9A65-C31E-4590-9DBB-76FCC68826F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914400"/>
              <a:ext cx="7772400" cy="502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7EACC8-5EE8-40D1-BFC5-71ED8F335750}"/>
                </a:ext>
              </a:extLst>
            </p:cNvPr>
            <p:cNvSpPr/>
            <p:nvPr/>
          </p:nvSpPr>
          <p:spPr>
            <a:xfrm>
              <a:off x="685800" y="61341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How a user process in host 1 establishes a connection with a mail server in host 2 via a process server.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42AB070-1443-4EED-821D-EA63843DED8F}"/>
              </a:ext>
            </a:extLst>
          </p:cNvPr>
          <p:cNvSpPr txBox="1"/>
          <p:nvPr/>
        </p:nvSpPr>
        <p:spPr>
          <a:xfrm>
            <a:off x="1038726" y="185126"/>
            <a:ext cx="86386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spc="-5" dirty="0">
                <a:latin typeface="Arial"/>
                <a:cs typeface="Arial"/>
              </a:rPr>
              <a:t>Process server: </a:t>
            </a:r>
            <a:r>
              <a:rPr lang="en-IN" sz="2800" spc="-5" dirty="0" err="1">
                <a:latin typeface="Arial"/>
                <a:cs typeface="Arial"/>
              </a:rPr>
              <a:t>inetd</a:t>
            </a:r>
            <a:r>
              <a:rPr lang="en-IN" sz="2800" spc="-5" dirty="0">
                <a:latin typeface="Arial"/>
                <a:cs typeface="Arial"/>
              </a:rPr>
              <a:t> in UNIX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spc="-5" dirty="0">
                <a:latin typeface="Arial"/>
                <a:cs typeface="Arial"/>
              </a:rPr>
              <a:t>Each machine runs a special process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spc="-5" dirty="0">
                <a:latin typeface="Arial"/>
                <a:cs typeface="Arial"/>
              </a:rPr>
              <a:t>The process server spawns a thread and connects to the related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spc="-5" dirty="0">
              <a:latin typeface="Arial"/>
              <a:cs typeface="Arial"/>
            </a:endParaRP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381919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273970"/>
            <a:ext cx="601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</a:t>
            </a:r>
            <a:r>
              <a:rPr dirty="0"/>
              <a:t>Establishment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800" y="1151936"/>
            <a:ext cx="9753600" cy="56143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032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Key problem is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ensure reliability even though packets  may be lost, corrupted,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delayed</a:t>
            </a:r>
            <a:r>
              <a:rPr sz="2400" spc="-5" dirty="0">
                <a:latin typeface="Arial"/>
                <a:cs typeface="Arial"/>
              </a:rPr>
              <a:t>, and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duplicated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Don’t treat an old or duplicate packet as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new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(Use ARQ and checksums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loss/corruption)</a:t>
            </a:r>
            <a:endParaRPr lang="en-US" sz="2400" spc="-5" dirty="0">
              <a:latin typeface="Arial"/>
              <a:cs typeface="Arial"/>
            </a:endParaRPr>
          </a:p>
          <a:p>
            <a:pPr marL="469900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800" spc="-5" dirty="0">
                <a:latin typeface="Arial"/>
                <a:cs typeface="Arial"/>
              </a:rPr>
              <a:t>Key issue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Delayed duplicates</a:t>
            </a:r>
          </a:p>
          <a:p>
            <a:pPr marL="1384300" lvl="2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User sends packets, they may follow longest route.</a:t>
            </a:r>
          </a:p>
          <a:p>
            <a:pPr marL="1384300" lvl="2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User time out expires. Send the packets again.</a:t>
            </a:r>
          </a:p>
          <a:p>
            <a:pPr marL="1384300" lvl="2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Receiver receives both old and new packets</a:t>
            </a:r>
          </a:p>
          <a:p>
            <a:pPr marL="469900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Approaches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Restricted network login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Putting a hop counter in each packet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Timestamping each packet</a:t>
            </a:r>
          </a:p>
          <a:p>
            <a:pPr marL="469900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We should also ensure that all ack. are dead. 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273970"/>
            <a:ext cx="601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</a:t>
            </a:r>
            <a:r>
              <a:rPr dirty="0"/>
              <a:t>Establishment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800" y="1151936"/>
            <a:ext cx="9753600" cy="6322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75"/>
              </a:spcBef>
            </a:pPr>
            <a:r>
              <a:rPr sz="2400" spc="-5" dirty="0">
                <a:latin typeface="Arial"/>
                <a:cs typeface="Arial"/>
              </a:rPr>
              <a:t>Approach:</a:t>
            </a:r>
            <a:endParaRPr sz="2400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Don’t reuse sequence numbers within twice the MSL  (Maximum Segment Lifetime) of 2T=240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secs</a:t>
            </a:r>
            <a:endParaRPr lang="en-US" sz="2400" spc="-5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We can use the clock</a:t>
            </a:r>
            <a:endParaRPr lang="en-US" sz="2400" spc="-5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Once the transport entities agree to initial sequence number, any sliding window protocol can be used.</a:t>
            </a: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It discards duplicate packets</a:t>
            </a:r>
          </a:p>
          <a:p>
            <a:pPr marL="469900" marR="5080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Issues</a:t>
            </a: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dirty="0">
                <a:latin typeface="Arial"/>
                <a:cs typeface="Arial"/>
              </a:rPr>
              <a:t>How to keep packet sequence numbers out of forbidden region?</a:t>
            </a: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dirty="0">
                <a:latin typeface="Arial"/>
                <a:cs typeface="Arial"/>
              </a:rPr>
              <a:t>If the host sends too much data too fast, it results sequence numbers to enter into forbidden curve.</a:t>
            </a: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dirty="0">
                <a:latin typeface="Arial"/>
                <a:cs typeface="Arial"/>
              </a:rPr>
              <a:t>If the data rate is less than the clock rate, we also get into the trouble.</a:t>
            </a: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dirty="0">
                <a:latin typeface="Arial"/>
                <a:cs typeface="Arial"/>
              </a:rPr>
              <a:t>We have to remember the sequence numbers.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Three-way </a:t>
            </a:r>
            <a:r>
              <a:rPr sz="2400" spc="-5" dirty="0">
                <a:latin typeface="Arial"/>
                <a:cs typeface="Arial"/>
              </a:rPr>
              <a:t>handshake </a:t>
            </a:r>
            <a:r>
              <a:rPr lang="en-US" sz="2400" spc="-5" dirty="0">
                <a:latin typeface="Arial"/>
                <a:cs typeface="Arial"/>
              </a:rPr>
              <a:t>is proposed to solve the problem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3774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935" y="443164"/>
            <a:ext cx="601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</a:t>
            </a:r>
            <a:r>
              <a:rPr dirty="0"/>
              <a:t>Establishment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66800" y="1358291"/>
            <a:ext cx="7496809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270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sequence number space large enough that it will  not wrap, even when sending at full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rate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Clock (high bits) advances </a:t>
            </a:r>
            <a:r>
              <a:rPr sz="2400" dirty="0">
                <a:latin typeface="Arial"/>
                <a:cs typeface="Arial"/>
              </a:rPr>
              <a:t>&amp; </a:t>
            </a:r>
            <a:r>
              <a:rPr sz="2400" spc="-5" dirty="0">
                <a:latin typeface="Arial"/>
                <a:cs typeface="Arial"/>
              </a:rPr>
              <a:t>keeps state over crash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3033522"/>
            <a:ext cx="7927085" cy="311734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94358" y="6175500"/>
            <a:ext cx="2539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 marR="5080" indent="-1308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Need seq. number not</a:t>
            </a:r>
            <a:r>
              <a:rPr sz="1800" spc="-13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to 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wrap within T</a:t>
            </a:r>
            <a:r>
              <a:rPr sz="1800" spc="-15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seconds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59798" y="6180072"/>
            <a:ext cx="2832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605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Need seq. number not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to 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climb too slowly for too</a:t>
            </a:r>
            <a:r>
              <a:rPr sz="1800" spc="-13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long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935" y="376675"/>
            <a:ext cx="601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</a:t>
            </a:r>
            <a:r>
              <a:rPr dirty="0"/>
              <a:t>Establishment</a:t>
            </a:r>
            <a:r>
              <a:rPr lang="en-IN" spc="-135" dirty="0"/>
              <a:t> 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32008" y="1143000"/>
            <a:ext cx="9426391" cy="387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Three-way handshake used  for initial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packet</a:t>
            </a:r>
            <a:endParaRPr sz="2400" dirty="0">
              <a:latin typeface="Arial"/>
              <a:cs typeface="Arial"/>
            </a:endParaRPr>
          </a:p>
          <a:p>
            <a:pPr marL="469900" marR="59944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Since no state from  previous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connection</a:t>
            </a:r>
            <a:endParaRPr sz="2400" dirty="0">
              <a:latin typeface="Arial"/>
              <a:cs typeface="Arial"/>
            </a:endParaRPr>
          </a:p>
          <a:p>
            <a:pPr marL="469900" marR="45085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Both hosts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contribute  fresh seq.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numbers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CR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Connect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Request</a:t>
            </a:r>
            <a:endParaRPr lang="en-US" sz="2400" spc="-5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Protocol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Host 1 choses a sequence number and sends CR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Host 2 send CR with ack. and sending its own sequence number.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Host 1 ack. the choice of sequence numbers by host 2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405816"/>
            <a:ext cx="601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</a:t>
            </a:r>
            <a:r>
              <a:rPr dirty="0"/>
              <a:t>Establishment</a:t>
            </a:r>
            <a:r>
              <a:rPr spc="-135" dirty="0"/>
              <a:t> </a:t>
            </a:r>
            <a:r>
              <a:rPr dirty="0"/>
              <a:t>(4)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7200" y="1415160"/>
            <a:ext cx="4788535" cy="1047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5854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Three-way handshake  protects against odd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cases:</a:t>
            </a:r>
            <a:endParaRPr sz="2400" dirty="0">
              <a:latin typeface="Arial"/>
              <a:cs typeface="Arial"/>
            </a:endParaRPr>
          </a:p>
          <a:p>
            <a:pPr marR="5080" algn="r">
              <a:lnSpc>
                <a:spcPts val="2285"/>
              </a:lnSpc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4330" y="2642489"/>
            <a:ext cx="4559935" cy="20903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208915" indent="-457200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AutoNum type="alphaLcParenR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Duplicate CR</a:t>
            </a:r>
            <a:r>
              <a:rPr lang="en-US" sz="2400" spc="-5" dirty="0">
                <a:latin typeface="Arial"/>
                <a:cs typeface="Arial"/>
              </a:rPr>
              <a:t>,</a:t>
            </a:r>
            <a:r>
              <a:rPr sz="2400" spc="-5" dirty="0">
                <a:latin typeface="Arial"/>
                <a:cs typeface="Arial"/>
              </a:rPr>
              <a:t> Spurious  ACK does not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connect</a:t>
            </a:r>
            <a:endParaRPr sz="2400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AutoNum type="alphaLcParenR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Duplicate CR and DATA.  Same plus DATA will be  rejected (wrong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ACK).</a:t>
            </a:r>
            <a:endParaRPr lang="en-US" sz="2400" spc="-5" dirty="0">
              <a:latin typeface="Arial"/>
              <a:cs typeface="Arial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C2004A86-010D-474F-AAFA-1DC65DCBE44C}"/>
              </a:ext>
            </a:extLst>
          </p:cNvPr>
          <p:cNvSpPr txBox="1"/>
          <p:nvPr/>
        </p:nvSpPr>
        <p:spPr>
          <a:xfrm>
            <a:off x="362351" y="5026479"/>
            <a:ext cx="3836670" cy="2778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058545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" dirty="0">
                <a:latin typeface="Arial"/>
                <a:cs typeface="Arial"/>
              </a:rPr>
              <a:t>TCP uses three-way handshake to establish connections</a:t>
            </a:r>
            <a:endParaRPr sz="3200" dirty="0">
              <a:latin typeface="Arial"/>
              <a:cs typeface="Arial"/>
            </a:endParaRPr>
          </a:p>
          <a:p>
            <a:pPr marR="5080" algn="r">
              <a:lnSpc>
                <a:spcPts val="2285"/>
              </a:lnSpc>
            </a:pPr>
            <a:endParaRPr sz="2800" dirty="0">
              <a:latin typeface="Arial"/>
              <a:cs typeface="Arial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8F3C90-F082-4AA2-8AAE-4AF6268CC4B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293870" y="1312559"/>
            <a:ext cx="5410200" cy="5562600"/>
            <a:chOff x="1754188" y="685800"/>
            <a:chExt cx="6161620" cy="6335183"/>
          </a:xfrm>
        </p:grpSpPr>
        <p:pic>
          <p:nvPicPr>
            <p:cNvPr id="23" name="Picture 22" descr="06_Page_08.tif">
              <a:extLst>
                <a:ext uri="{FF2B5EF4-FFF2-40B4-BE49-F238E27FC236}">
                  <a16:creationId xmlns:a16="http://schemas.microsoft.com/office/drawing/2014/main" id="{1F050A12-249E-49A4-8E54-811AF9814DF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754188" y="685800"/>
              <a:ext cx="5634037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DB173B3-1B83-4C21-9761-9D83244328AB}"/>
                </a:ext>
              </a:extLst>
            </p:cNvPr>
            <p:cNvSpPr/>
            <p:nvPr/>
          </p:nvSpPr>
          <p:spPr>
            <a:xfrm>
              <a:off x="1754188" y="6760632"/>
              <a:ext cx="6161620" cy="26035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1600" dirty="0"/>
                <a:t>Three protocol scenarios for establishing a connection using a three-way handshake. </a:t>
              </a:r>
              <a:r>
                <a:rPr lang="en-US" sz="1600" cap="small" dirty="0" err="1"/>
                <a:t>cr</a:t>
              </a:r>
              <a:r>
                <a:rPr lang="en-US" sz="1600" dirty="0"/>
                <a:t> denotes </a:t>
              </a:r>
              <a:r>
                <a:rPr lang="en-US" sz="1600" cap="small" dirty="0"/>
                <a:t>connection request</a:t>
              </a:r>
              <a:r>
                <a:rPr lang="en-US" sz="1600" dirty="0"/>
                <a:t>. (a)Normal operation. (b)Old duplicate </a:t>
              </a:r>
              <a:r>
                <a:rPr lang="en-US" sz="1600" cap="small" dirty="0"/>
                <a:t>connection request </a:t>
              </a:r>
              <a:r>
                <a:rPr lang="en-US" sz="1600" dirty="0"/>
                <a:t>appearing out of nowhere. (c)Duplicate </a:t>
              </a:r>
              <a:r>
                <a:rPr lang="en-US" sz="1600" cap="small" dirty="0"/>
                <a:t>connection request </a:t>
              </a:r>
              <a:r>
                <a:rPr lang="en-US" sz="1600" dirty="0"/>
                <a:t>and duplicate </a:t>
              </a:r>
              <a:r>
                <a:rPr lang="en-US" sz="1600" cap="small" dirty="0"/>
                <a:t>ACK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0" y="86346"/>
            <a:ext cx="4824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Release</a:t>
            </a:r>
            <a:r>
              <a:rPr spc="-120" dirty="0"/>
              <a:t> </a:t>
            </a:r>
            <a:r>
              <a:rPr dirty="0"/>
              <a:t>(1)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2146" y="1173007"/>
            <a:ext cx="6094794" cy="56682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4767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Key problem is to ensure  reliability while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releasing</a:t>
            </a:r>
            <a:endParaRPr lang="en-US" sz="2400" spc="-5" dirty="0">
              <a:latin typeface="Arial"/>
              <a:cs typeface="Arial"/>
            </a:endParaRPr>
          </a:p>
          <a:p>
            <a:pPr marL="355600" marR="44767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Two kinds of releases</a:t>
            </a:r>
          </a:p>
          <a:p>
            <a:pPr marL="812800" marR="447675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Asymmetric release</a:t>
            </a:r>
          </a:p>
          <a:p>
            <a:pPr marL="1270000" marR="447675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Like a telephone system. When one party hand up, connection is released</a:t>
            </a:r>
          </a:p>
          <a:p>
            <a:pPr marL="1270000" marR="447675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Asymmetric release (when  one side breaks connection)  is abrupt and may lose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lang="en-US" sz="2400" spc="-5" dirty="0">
              <a:latin typeface="Arial"/>
              <a:cs typeface="Arial"/>
            </a:endParaRPr>
          </a:p>
          <a:p>
            <a:pPr marL="812800" marR="447675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Symmetric release</a:t>
            </a:r>
          </a:p>
          <a:p>
            <a:pPr marL="1270000" marR="447675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Two separate releases</a:t>
            </a:r>
          </a:p>
          <a:p>
            <a:pPr marL="355600" marR="447675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Issue</a:t>
            </a:r>
          </a:p>
          <a:p>
            <a:pPr marL="812800" marR="447675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How to avoid data loss?</a:t>
            </a:r>
          </a:p>
          <a:p>
            <a:pPr marL="1270000" marR="447675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Use symmetric release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C87092-D234-47BC-A5AE-1FE46BC6B91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019800" y="1278625"/>
            <a:ext cx="3816454" cy="5122175"/>
            <a:chOff x="1855788" y="685800"/>
            <a:chExt cx="5432425" cy="6026150"/>
          </a:xfrm>
        </p:grpSpPr>
        <p:pic>
          <p:nvPicPr>
            <p:cNvPr id="9" name="Picture 8" descr="06_Page_09.tif">
              <a:extLst>
                <a:ext uri="{FF2B5EF4-FFF2-40B4-BE49-F238E27FC236}">
                  <a16:creationId xmlns:a16="http://schemas.microsoft.com/office/drawing/2014/main" id="{7AC5D762-EB0C-413F-BD7B-109EB5BED7E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855788" y="685800"/>
              <a:ext cx="5432425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8C9F7A-01A3-47BA-B692-FFE7C519236F}"/>
                </a:ext>
              </a:extLst>
            </p:cNvPr>
            <p:cNvSpPr/>
            <p:nvPr/>
          </p:nvSpPr>
          <p:spPr>
            <a:xfrm>
              <a:off x="1855788" y="6369050"/>
              <a:ext cx="54324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Abrupt disconnection with loss of data.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7152" y="255468"/>
            <a:ext cx="4824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Release</a:t>
            </a:r>
            <a:r>
              <a:rPr spc="-12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6496" y="939725"/>
            <a:ext cx="8326472" cy="25365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Symmetric release (both sides agree to release) can’t  be handled solely by the transport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Two-army problem shows pitfall of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agreement</a:t>
            </a:r>
            <a:endParaRPr lang="en-US" sz="2400" spc="-5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Blue army units wants to synchronize the attack.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No one is sure that his reply is got through.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Three-way/four-way/… will not help.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765FBD-FC41-433F-92D2-96198E3B50F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86496" y="4115051"/>
            <a:ext cx="7772400" cy="3681412"/>
            <a:chOff x="685800" y="1804988"/>
            <a:chExt cx="7772400" cy="3681412"/>
          </a:xfrm>
        </p:grpSpPr>
        <p:pic>
          <p:nvPicPr>
            <p:cNvPr id="15" name="Picture 14" descr="06_Page_10.tif">
              <a:extLst>
                <a:ext uri="{FF2B5EF4-FFF2-40B4-BE49-F238E27FC236}">
                  <a16:creationId xmlns:a16="http://schemas.microsoft.com/office/drawing/2014/main" id="{1EC68454-33F8-435A-9AD7-8D9BA611EA6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804988"/>
              <a:ext cx="7772400" cy="324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AB3D24-273D-4841-9493-F872DD5EFF80}"/>
                </a:ext>
              </a:extLst>
            </p:cNvPr>
            <p:cNvSpPr/>
            <p:nvPr/>
          </p:nvSpPr>
          <p:spPr>
            <a:xfrm>
              <a:off x="685800" y="51435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two-army problem.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390" y="123028"/>
            <a:ext cx="4824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Release</a:t>
            </a:r>
            <a:r>
              <a:rPr spc="-120" dirty="0"/>
              <a:t> </a:t>
            </a:r>
            <a:r>
              <a:rPr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4615" y="817718"/>
            <a:ext cx="7329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Error cases are handled with </a:t>
            </a:r>
            <a:r>
              <a:rPr sz="2400" dirty="0">
                <a:latin typeface="Arial"/>
                <a:cs typeface="Arial"/>
              </a:rPr>
              <a:t>timer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retransmission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25764A-9B4E-4B76-B625-3BCBBBC38BD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53189" y="1676400"/>
            <a:ext cx="9601200" cy="5562600"/>
            <a:chOff x="912814" y="685800"/>
            <a:chExt cx="7316786" cy="6180667"/>
          </a:xfrm>
        </p:grpSpPr>
        <p:pic>
          <p:nvPicPr>
            <p:cNvPr id="20" name="Picture 19" descr="06_Page_11.tif">
              <a:extLst>
                <a:ext uri="{FF2B5EF4-FFF2-40B4-BE49-F238E27FC236}">
                  <a16:creationId xmlns:a16="http://schemas.microsoft.com/office/drawing/2014/main" id="{6190CE1D-D0D6-474B-86AF-C2E69657C69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2020888" y="685800"/>
              <a:ext cx="5100637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347D83-22F4-4248-993A-161636A88B59}"/>
                </a:ext>
              </a:extLst>
            </p:cNvPr>
            <p:cNvSpPr/>
            <p:nvPr/>
          </p:nvSpPr>
          <p:spPr>
            <a:xfrm>
              <a:off x="912814" y="6523567"/>
              <a:ext cx="7316786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Four protocol scenarios for releasing a connection. (a) Normal case of three-way handshake. (b) Final lost. (c) Response lost. (d) Response lost and subsequent lost.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0C2CE8-12A2-4B1D-BA57-854BD9BF04E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762000" y="561474"/>
            <a:ext cx="8763000" cy="6829926"/>
            <a:chOff x="1598613" y="685800"/>
            <a:chExt cx="5945187" cy="6055743"/>
          </a:xfrm>
        </p:grpSpPr>
        <p:pic>
          <p:nvPicPr>
            <p:cNvPr id="3" name="Picture 2" descr="01_Page_17.tif">
              <a:extLst>
                <a:ext uri="{FF2B5EF4-FFF2-40B4-BE49-F238E27FC236}">
                  <a16:creationId xmlns:a16="http://schemas.microsoft.com/office/drawing/2014/main" id="{2D5F374F-A2A0-4FCD-9684-74D6AB844EC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598613" y="685800"/>
              <a:ext cx="5945187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F542A1-2595-4F95-A198-53989260D12D}"/>
                </a:ext>
              </a:extLst>
            </p:cNvPr>
            <p:cNvSpPr/>
            <p:nvPr/>
          </p:nvSpPr>
          <p:spPr>
            <a:xfrm>
              <a:off x="1598613" y="6398643"/>
              <a:ext cx="59451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OSI reference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154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4546" y="728726"/>
            <a:ext cx="6904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5" dirty="0"/>
              <a:t>Control and </a:t>
            </a:r>
            <a:r>
              <a:rPr dirty="0"/>
              <a:t>Flow </a:t>
            </a:r>
            <a:r>
              <a:rPr spc="-5" dirty="0"/>
              <a:t>Control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0" y="1676400"/>
            <a:ext cx="8458200" cy="3059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Foundation for error control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10" dirty="0">
                <a:latin typeface="Arial"/>
                <a:cs typeface="Arial"/>
              </a:rPr>
              <a:t>sliding </a:t>
            </a:r>
            <a:r>
              <a:rPr sz="2400" spc="-5" dirty="0">
                <a:latin typeface="Arial"/>
                <a:cs typeface="Arial"/>
              </a:rPr>
              <a:t>window (from  Link layer) with checksums and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retransmissions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Flow control</a:t>
            </a:r>
            <a:r>
              <a:rPr sz="2400" spc="-5" dirty="0">
                <a:latin typeface="Arial"/>
                <a:cs typeface="Arial"/>
              </a:rPr>
              <a:t> manages buffering at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sender/receiver</a:t>
            </a:r>
            <a:endParaRPr sz="2400" dirty="0">
              <a:latin typeface="Arial"/>
              <a:cs typeface="Arial"/>
            </a:endParaRPr>
          </a:p>
          <a:p>
            <a:pPr marL="927100" marR="469265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Issue is that data goes to/from the network and  applications at different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times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Window tells sender available buffering at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receiver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Makes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variable-size sliding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window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4546" y="728726"/>
            <a:ext cx="6904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5" dirty="0"/>
              <a:t>Control and </a:t>
            </a:r>
            <a:r>
              <a:rPr dirty="0"/>
              <a:t>Flow </a:t>
            </a:r>
            <a:r>
              <a:rPr spc="-5" dirty="0"/>
              <a:t>Control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0" y="1676400"/>
            <a:ext cx="8458200" cy="5655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Recap about data link layer mechanisms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 frame carries an error-correcting code (CRC or checksum)</a:t>
            </a:r>
          </a:p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 frame carries sequence number to identify itself and retransmitted by sender until receives an ack of successful receipt. This is called ARQ (Automatic Repeat Request)</a:t>
            </a:r>
          </a:p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There is a maximum number of frames the sender will allow. If the maximum is one, it is called stop-wait.</a:t>
            </a:r>
          </a:p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Sliding window protocol enable bidirectional data transfer.</a:t>
            </a:r>
          </a:p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0628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4546" y="728726"/>
            <a:ext cx="6904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5" dirty="0"/>
              <a:t>Control and </a:t>
            </a:r>
            <a:r>
              <a:rPr dirty="0"/>
              <a:t>Flow </a:t>
            </a:r>
            <a:r>
              <a:rPr spc="-5" dirty="0"/>
              <a:t>Control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0" y="1676400"/>
            <a:ext cx="8458200" cy="53501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Difference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Link layer checksum protects frames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Transport layer checksum protects segments</a:t>
            </a:r>
          </a:p>
          <a:p>
            <a:pPr marL="355600" marR="15621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A larger sliding window has to be used for Transport layer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Host may need a substantial amount of buffer space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To hold the data of unacknowledged segments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Receiver may not buffer it</a:t>
            </a:r>
          </a:p>
          <a:p>
            <a:pPr marL="355600" marR="15621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How to organize the buffer pool is the question.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Fixed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Variable-size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Chained large buffer</a:t>
            </a:r>
          </a:p>
          <a:p>
            <a:pPr marL="355600" marR="15621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Dynamic buffer allocation scheme is used.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2003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4546" y="728726"/>
            <a:ext cx="6904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5" dirty="0"/>
              <a:t>Control and </a:t>
            </a:r>
            <a:r>
              <a:rPr dirty="0"/>
              <a:t>Flow </a:t>
            </a:r>
            <a:r>
              <a:rPr spc="-5" dirty="0"/>
              <a:t>Control</a:t>
            </a:r>
            <a:r>
              <a:rPr spc="-12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949450"/>
            <a:ext cx="7272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Different buffer strategies trade efficiency </a:t>
            </a:r>
            <a:r>
              <a:rPr sz="2400" dirty="0">
                <a:latin typeface="Arial"/>
                <a:cs typeface="Arial"/>
              </a:rPr>
              <a:t>/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complexity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B285F8-5B41-458F-BA6C-EDCB8882D57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85800" y="2743200"/>
            <a:ext cx="8793020" cy="3733800"/>
            <a:chOff x="685800" y="1195388"/>
            <a:chExt cx="7772400" cy="4976812"/>
          </a:xfrm>
        </p:grpSpPr>
        <p:pic>
          <p:nvPicPr>
            <p:cNvPr id="14" name="Picture 13" descr="06_Page_12.tif">
              <a:extLst>
                <a:ext uri="{FF2B5EF4-FFF2-40B4-BE49-F238E27FC236}">
                  <a16:creationId xmlns:a16="http://schemas.microsoft.com/office/drawing/2014/main" id="{82B74E6F-7F22-4DB1-9769-88276911E5B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195388"/>
              <a:ext cx="7772400" cy="44656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29180D-8748-4514-AF1D-BCAED7D5BAF8}"/>
                </a:ext>
              </a:extLst>
            </p:cNvPr>
            <p:cNvSpPr/>
            <p:nvPr/>
          </p:nvSpPr>
          <p:spPr>
            <a:xfrm>
              <a:off x="685800" y="58293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(a)Chained fixed-size buffers. (b)Chained variable-sized buffers. (c)One large circular buffer per connection.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9047" y="254509"/>
            <a:ext cx="2440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Multiplexing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9234" y="1214051"/>
            <a:ext cx="7414259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Kinds of transport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network sharing that can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occur: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Multiplexing: connections share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network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Inverse multiplexing: addresses share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connection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93ECCB-1F85-4BA1-9CB3-1E8145F8E86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993139" y="3300502"/>
            <a:ext cx="7772400" cy="4262437"/>
            <a:chOff x="685800" y="1528763"/>
            <a:chExt cx="7772400" cy="4262437"/>
          </a:xfrm>
        </p:grpSpPr>
        <p:pic>
          <p:nvPicPr>
            <p:cNvPr id="16" name="Picture 15" descr="06_Page_14.tif">
              <a:extLst>
                <a:ext uri="{FF2B5EF4-FFF2-40B4-BE49-F238E27FC236}">
                  <a16:creationId xmlns:a16="http://schemas.microsoft.com/office/drawing/2014/main" id="{2B785EA6-F3D4-423F-B1B1-AAD3D0F21FC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528763"/>
              <a:ext cx="7772400" cy="3800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DE4D74-AF3E-4DB4-BAFC-42E0BA183148}"/>
                </a:ext>
              </a:extLst>
            </p:cNvPr>
            <p:cNvSpPr/>
            <p:nvPr/>
          </p:nvSpPr>
          <p:spPr>
            <a:xfrm>
              <a:off x="685800" y="54483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(a)Multiplexing. (b)Inverse multiplexing.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438" y="728726"/>
            <a:ext cx="3302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Crash</a:t>
            </a:r>
            <a:r>
              <a:rPr spc="-95" dirty="0"/>
              <a:t> </a:t>
            </a:r>
            <a:r>
              <a:rPr dirty="0"/>
              <a:t>Recovery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1600" y="1541019"/>
            <a:ext cx="8077200" cy="270586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200" spc="-5" dirty="0">
                <a:latin typeface="Arial"/>
                <a:cs typeface="Arial"/>
              </a:rPr>
              <a:t>Application needs to </a:t>
            </a:r>
            <a:r>
              <a:rPr sz="3200" dirty="0">
                <a:latin typeface="Arial"/>
                <a:cs typeface="Arial"/>
              </a:rPr>
              <a:t>help </a:t>
            </a:r>
            <a:r>
              <a:rPr sz="3200" spc="-5" dirty="0">
                <a:latin typeface="Arial"/>
                <a:cs typeface="Arial"/>
              </a:rPr>
              <a:t>recovering from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crash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Transport can fail since A(ck) </a:t>
            </a:r>
            <a:r>
              <a:rPr sz="3200" dirty="0">
                <a:latin typeface="Arial"/>
                <a:cs typeface="Arial"/>
              </a:rPr>
              <a:t>/ </a:t>
            </a:r>
            <a:r>
              <a:rPr sz="3200" spc="-5" dirty="0">
                <a:latin typeface="Arial"/>
                <a:cs typeface="Arial"/>
              </a:rPr>
              <a:t>W(rite) not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atomic</a:t>
            </a:r>
            <a:endParaRPr lang="en-US" sz="3200" spc="-5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3200" spc="-5" dirty="0">
                <a:latin typeface="Arial"/>
                <a:cs typeface="Arial"/>
              </a:rPr>
              <a:t>Difficult problem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445" y="728726"/>
            <a:ext cx="3936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Congestion</a:t>
            </a:r>
            <a:r>
              <a:rPr spc="-110" dirty="0"/>
              <a:t> </a:t>
            </a:r>
            <a:r>
              <a:rPr dirty="0"/>
              <a:t>Control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47800" y="1828800"/>
            <a:ext cx="6753859" cy="288988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5" dirty="0">
                <a:latin typeface="Arial"/>
                <a:cs typeface="Arial"/>
              </a:rPr>
              <a:t>Two layers are responsible for congestion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control:</a:t>
            </a:r>
            <a:endParaRPr sz="24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Transport layer, </a:t>
            </a:r>
            <a:r>
              <a:rPr sz="2000" spc="-10" dirty="0">
                <a:latin typeface="Arial"/>
                <a:cs typeface="Arial"/>
              </a:rPr>
              <a:t>controls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spc="-10" dirty="0">
                <a:latin typeface="Arial"/>
                <a:cs typeface="Arial"/>
              </a:rPr>
              <a:t>offered </a:t>
            </a:r>
            <a:r>
              <a:rPr sz="2000" spc="-5" dirty="0">
                <a:latin typeface="Arial"/>
                <a:cs typeface="Arial"/>
              </a:rPr>
              <a:t>load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[here]</a:t>
            </a:r>
            <a:endParaRPr sz="20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10" dirty="0">
                <a:latin typeface="Arial"/>
                <a:cs typeface="Arial"/>
              </a:rPr>
              <a:t>Network </a:t>
            </a:r>
            <a:r>
              <a:rPr sz="2000" spc="-5" dirty="0">
                <a:latin typeface="Arial"/>
                <a:cs typeface="Arial"/>
              </a:rPr>
              <a:t>layer, </a:t>
            </a:r>
            <a:r>
              <a:rPr sz="2000" spc="-10" dirty="0">
                <a:latin typeface="Arial"/>
                <a:cs typeface="Arial"/>
              </a:rPr>
              <a:t>experiences </a:t>
            </a:r>
            <a:r>
              <a:rPr sz="2000" spc="-5" dirty="0">
                <a:latin typeface="Arial"/>
                <a:cs typeface="Arial"/>
              </a:rPr>
              <a:t>congestion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[previous]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Desirable bandwidth allocation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Regulating the sending rate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Wireless </a:t>
            </a:r>
            <a:r>
              <a:rPr sz="2400" spc="-5" dirty="0">
                <a:latin typeface="Arial"/>
                <a:cs typeface="Arial"/>
              </a:rPr>
              <a:t>issues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253" y="728726"/>
            <a:ext cx="7009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Desirable </a:t>
            </a:r>
            <a:r>
              <a:rPr dirty="0"/>
              <a:t>Bandwidth Allocation</a:t>
            </a:r>
            <a:r>
              <a:rPr spc="-14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8" y="1732914"/>
            <a:ext cx="75857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Efficient use of bandwidth gives high goodput, low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delay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C77479-5FE2-4B67-B288-548F9CEBEFD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356992" y="2562243"/>
            <a:ext cx="7772400" cy="3676650"/>
            <a:chOff x="685800" y="1809750"/>
            <a:chExt cx="7772400" cy="3676650"/>
          </a:xfrm>
        </p:grpSpPr>
        <p:pic>
          <p:nvPicPr>
            <p:cNvPr id="10" name="Picture 9" descr="06_Page_16.tif">
              <a:extLst>
                <a:ext uri="{FF2B5EF4-FFF2-40B4-BE49-F238E27FC236}">
                  <a16:creationId xmlns:a16="http://schemas.microsoft.com/office/drawing/2014/main" id="{AB3923B6-ED63-4C3E-BBF3-67190ADDB7C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809750"/>
              <a:ext cx="7772400" cy="3238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871A9B-0010-4027-A520-D0FC39F19321}"/>
                </a:ext>
              </a:extLst>
            </p:cNvPr>
            <p:cNvSpPr/>
            <p:nvPr/>
          </p:nvSpPr>
          <p:spPr>
            <a:xfrm>
              <a:off x="685800" y="51435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(a) </a:t>
              </a:r>
              <a:r>
                <a:rPr lang="en-US" sz="2000" dirty="0" err="1"/>
                <a:t>Goodput</a:t>
              </a:r>
              <a:r>
                <a:rPr lang="en-US" sz="2000" dirty="0"/>
                <a:t> and (b) delay as a function of offered load.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317" y="106427"/>
            <a:ext cx="7009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Desirable </a:t>
            </a:r>
            <a:r>
              <a:rPr dirty="0"/>
              <a:t>Bandwidth Allocation</a:t>
            </a:r>
            <a:r>
              <a:rPr spc="-14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1499" y="914400"/>
            <a:ext cx="8915400" cy="290592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Fair use gives bandwidth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flows </a:t>
            </a:r>
            <a:r>
              <a:rPr sz="2400" spc="-5" dirty="0">
                <a:latin typeface="Arial"/>
                <a:cs typeface="Arial"/>
              </a:rPr>
              <a:t>(no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starvation)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Max-min fairness gives equal shares 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bottleneck</a:t>
            </a:r>
            <a:endParaRPr lang="en-US" sz="2400" spc="-5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An allocation is min-max fair, if the bandwidth given to one flow can not be increased without decreasing the bandwidth given to another flow with the allocation that is no longer.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Increase the bandwidth of the flow makes situation worse.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A801D8-9A5B-4F8D-9E16-1ED2554F86D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990600" y="4419600"/>
            <a:ext cx="7772400" cy="2732433"/>
            <a:chOff x="685800" y="2143125"/>
            <a:chExt cx="7772400" cy="2952750"/>
          </a:xfrm>
        </p:grpSpPr>
        <p:pic>
          <p:nvPicPr>
            <p:cNvPr id="13" name="Picture 12" descr="06_Page_17.tif">
              <a:extLst>
                <a:ext uri="{FF2B5EF4-FFF2-40B4-BE49-F238E27FC236}">
                  <a16:creationId xmlns:a16="http://schemas.microsoft.com/office/drawing/2014/main" id="{5B8F8163-6F8A-40C3-9F3D-07F77AF89CE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143125"/>
              <a:ext cx="7772400" cy="2571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F66B29-3933-47CE-932B-CE3645A29DC1}"/>
                </a:ext>
              </a:extLst>
            </p:cNvPr>
            <p:cNvSpPr/>
            <p:nvPr/>
          </p:nvSpPr>
          <p:spPr>
            <a:xfrm>
              <a:off x="685800" y="4752975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Max-min bandwidth allocation for four flows.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253" y="728726"/>
            <a:ext cx="7009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Desirable </a:t>
            </a:r>
            <a:r>
              <a:rPr dirty="0"/>
              <a:t>Bandwidth Allocation</a:t>
            </a:r>
            <a:r>
              <a:rPr spc="-14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17254" y="1691839"/>
            <a:ext cx="70592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We want bandwidth levels to </a:t>
            </a:r>
            <a:r>
              <a:rPr sz="2400" dirty="0">
                <a:latin typeface="Arial"/>
                <a:cs typeface="Arial"/>
              </a:rPr>
              <a:t>converge </a:t>
            </a:r>
            <a:r>
              <a:rPr sz="2400" spc="-5" dirty="0">
                <a:latin typeface="Arial"/>
                <a:cs typeface="Arial"/>
              </a:rPr>
              <a:t>quickly when  traffic patterns change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12A52F-DBB4-41BF-811A-B41FC512D2E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42935" y="2588734"/>
            <a:ext cx="8648047" cy="4269266"/>
            <a:chOff x="685800" y="1725613"/>
            <a:chExt cx="7772400" cy="3836987"/>
          </a:xfrm>
        </p:grpSpPr>
        <p:pic>
          <p:nvPicPr>
            <p:cNvPr id="18" name="Picture 17" descr="06_Page_18.tif">
              <a:extLst>
                <a:ext uri="{FF2B5EF4-FFF2-40B4-BE49-F238E27FC236}">
                  <a16:creationId xmlns:a16="http://schemas.microsoft.com/office/drawing/2014/main" id="{044453AF-5EFB-4193-8548-534EAB18B8D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725613"/>
              <a:ext cx="7772400" cy="3405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99D0A-4C1F-4069-8492-5C7B54C49A34}"/>
                </a:ext>
              </a:extLst>
            </p:cNvPr>
            <p:cNvSpPr/>
            <p:nvPr/>
          </p:nvSpPr>
          <p:spPr>
            <a:xfrm>
              <a:off x="685800" y="52197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Changing bandwidth allocation over time.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2845" y="728726"/>
            <a:ext cx="3634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</a:t>
            </a:r>
            <a:r>
              <a:rPr spc="-120" dirty="0"/>
              <a:t> </a:t>
            </a:r>
            <a:r>
              <a:rPr dirty="0"/>
              <a:t>Service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5805170" cy="17932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Services Provided to the Upper Layer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Transport Service Primitives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Berkeley Sockets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Socket Example: </a:t>
            </a:r>
            <a:r>
              <a:rPr sz="2400" dirty="0">
                <a:latin typeface="Arial"/>
                <a:cs typeface="Arial"/>
              </a:rPr>
              <a:t>Internet File </a:t>
            </a:r>
            <a:r>
              <a:rPr sz="2400" spc="-5" dirty="0">
                <a:latin typeface="Arial"/>
                <a:cs typeface="Arial"/>
              </a:rPr>
              <a:t>Server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9230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3235" y="328983"/>
            <a:ext cx="655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Regulating </a:t>
            </a:r>
            <a:r>
              <a:rPr dirty="0"/>
              <a:t>the Sending </a:t>
            </a:r>
            <a:r>
              <a:rPr spc="-5" dirty="0"/>
              <a:t>Rate</a:t>
            </a:r>
            <a:r>
              <a:rPr spc="-155" dirty="0"/>
              <a:t> </a:t>
            </a:r>
            <a:r>
              <a:rPr dirty="0"/>
              <a:t>(1)</a:t>
            </a:r>
          </a:p>
        </p:txBody>
      </p:sp>
      <p:sp>
        <p:nvSpPr>
          <p:cNvPr id="5" name="object 5"/>
          <p:cNvSpPr/>
          <p:nvPr/>
        </p:nvSpPr>
        <p:spPr>
          <a:xfrm>
            <a:off x="457200" y="3393948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4800" y="1842008"/>
            <a:ext cx="3631565" cy="3103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Sender may need to slow  down for different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reasons:</a:t>
            </a:r>
            <a:endParaRPr sz="2400" dirty="0">
              <a:latin typeface="Arial"/>
              <a:cs typeface="Arial"/>
            </a:endParaRPr>
          </a:p>
          <a:p>
            <a:pPr marL="469900" marR="104139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Flow control, when the  receiver is not </a:t>
            </a:r>
            <a:r>
              <a:rPr sz="2400" dirty="0">
                <a:latin typeface="Arial"/>
                <a:cs typeface="Arial"/>
              </a:rPr>
              <a:t>fast  </a:t>
            </a:r>
            <a:r>
              <a:rPr sz="2400" spc="-5" dirty="0">
                <a:latin typeface="Arial"/>
                <a:cs typeface="Arial"/>
              </a:rPr>
              <a:t>enough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[right]</a:t>
            </a:r>
            <a:endParaRPr sz="2400" dirty="0">
              <a:latin typeface="Arial"/>
              <a:cs typeface="Arial"/>
            </a:endParaRPr>
          </a:p>
          <a:p>
            <a:pPr marL="469900" marR="2032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Congestion, when the  network is not fast  enough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[over]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10F405-533A-433C-80F8-D4272512377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624704" y="1302766"/>
            <a:ext cx="4976496" cy="5486400"/>
            <a:chOff x="904875" y="685800"/>
            <a:chExt cx="7334250" cy="5981700"/>
          </a:xfrm>
        </p:grpSpPr>
        <p:pic>
          <p:nvPicPr>
            <p:cNvPr id="10" name="Picture 9" descr="06_Page_19.tif">
              <a:extLst>
                <a:ext uri="{FF2B5EF4-FFF2-40B4-BE49-F238E27FC236}">
                  <a16:creationId xmlns:a16="http://schemas.microsoft.com/office/drawing/2014/main" id="{19EE4843-403F-4AC9-AEF3-CB75FDA9361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904875" y="685800"/>
              <a:ext cx="7334250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03E8A3-D3F0-4654-9444-7B5F50610CE1}"/>
                </a:ext>
              </a:extLst>
            </p:cNvPr>
            <p:cNvSpPr/>
            <p:nvPr/>
          </p:nvSpPr>
          <p:spPr>
            <a:xfrm>
              <a:off x="904875" y="6324600"/>
              <a:ext cx="73342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marL="457200" indent="-457200">
                <a:buAutoNum type="alphaLcParenBoth"/>
              </a:pPr>
              <a:r>
                <a:rPr lang="en-US" sz="2000" dirty="0"/>
                <a:t>A fast network feeding a low-capacity receiver. </a:t>
              </a:r>
            </a:p>
            <a:p>
              <a:pPr marL="457200" indent="-457200"/>
              <a:r>
                <a:rPr lang="en-US" sz="2000" dirty="0"/>
                <a:t>(b) A slow network feeding a high-capacity receiver.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854" y="728726"/>
            <a:ext cx="655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Regulating </a:t>
            </a:r>
            <a:r>
              <a:rPr dirty="0"/>
              <a:t>the Sending </a:t>
            </a:r>
            <a:r>
              <a:rPr spc="-5" dirty="0"/>
              <a:t>Rate</a:t>
            </a:r>
            <a:r>
              <a:rPr spc="-15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482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Different congestion signals the network may use </a:t>
            </a:r>
            <a:r>
              <a:rPr sz="2400" dirty="0">
                <a:latin typeface="Arial"/>
                <a:cs typeface="Arial"/>
              </a:rPr>
              <a:t>to tell  </a:t>
            </a:r>
            <a:r>
              <a:rPr sz="2400" spc="-5" dirty="0">
                <a:latin typeface="Arial"/>
                <a:cs typeface="Arial"/>
              </a:rPr>
              <a:t>the transport endpoint to slow down (or speed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3791" y="3394709"/>
            <a:ext cx="7291578" cy="24155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3235" y="381000"/>
            <a:ext cx="655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Regulating </a:t>
            </a:r>
            <a:r>
              <a:rPr dirty="0"/>
              <a:t>the Sending </a:t>
            </a:r>
            <a:r>
              <a:rPr spc="-5" dirty="0"/>
              <a:t>Rate</a:t>
            </a:r>
            <a:r>
              <a:rPr spc="-155" dirty="0"/>
              <a:t> </a:t>
            </a:r>
            <a:r>
              <a:rPr dirty="0"/>
              <a:t>(3)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0338" y="1295400"/>
            <a:ext cx="74148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If two flows </a:t>
            </a:r>
            <a:r>
              <a:rPr sz="2400" spc="-5" dirty="0">
                <a:latin typeface="Arial"/>
                <a:cs typeface="Arial"/>
              </a:rPr>
              <a:t>increase/decrease </a:t>
            </a:r>
            <a:r>
              <a:rPr sz="2400" dirty="0">
                <a:latin typeface="Arial"/>
                <a:cs typeface="Arial"/>
              </a:rPr>
              <a:t>their </a:t>
            </a:r>
            <a:r>
              <a:rPr sz="2400" spc="-5" dirty="0">
                <a:latin typeface="Arial"/>
                <a:cs typeface="Arial"/>
              </a:rPr>
              <a:t>bandwidth in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same way when the network signals free/busy they </a:t>
            </a:r>
            <a:r>
              <a:rPr sz="2400" dirty="0">
                <a:latin typeface="Arial"/>
                <a:cs typeface="Arial"/>
              </a:rPr>
              <a:t>will  </a:t>
            </a:r>
            <a:r>
              <a:rPr sz="2400" spc="-5" dirty="0">
                <a:latin typeface="Arial"/>
                <a:cs typeface="Arial"/>
              </a:rPr>
              <a:t>not converge </a:t>
            </a:r>
            <a:r>
              <a:rPr sz="2400" dirty="0">
                <a:latin typeface="Arial"/>
                <a:cs typeface="Arial"/>
              </a:rPr>
              <a:t>to a fair </a:t>
            </a:r>
            <a:r>
              <a:rPr sz="2400" spc="-5" dirty="0">
                <a:latin typeface="Arial"/>
                <a:cs typeface="Arial"/>
              </a:rPr>
              <a:t>allocati</a:t>
            </a:r>
            <a:r>
              <a:rPr lang="en-US" sz="2400" spc="-5" dirty="0">
                <a:latin typeface="Arial"/>
                <a:cs typeface="Arial"/>
              </a:rPr>
              <a:t>on.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3093E2-2930-4E98-A8BB-EB6D517E7DE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271585" y="2760591"/>
            <a:ext cx="7772400" cy="4630809"/>
            <a:chOff x="685800" y="914400"/>
            <a:chExt cx="7772400" cy="5486400"/>
          </a:xfrm>
        </p:grpSpPr>
        <p:pic>
          <p:nvPicPr>
            <p:cNvPr id="11" name="Picture 10" descr="06_Page_20.tif">
              <a:extLst>
                <a:ext uri="{FF2B5EF4-FFF2-40B4-BE49-F238E27FC236}">
                  <a16:creationId xmlns:a16="http://schemas.microsoft.com/office/drawing/2014/main" id="{EDF5CC4B-E168-4B58-8D1D-A58145F8D77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914400"/>
              <a:ext cx="7772400" cy="502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04105D-72D8-4AA8-9A70-8304EFB0539A}"/>
                </a:ext>
              </a:extLst>
            </p:cNvPr>
            <p:cNvSpPr/>
            <p:nvPr/>
          </p:nvSpPr>
          <p:spPr>
            <a:xfrm>
              <a:off x="685800" y="60579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Additive and multiplicative bandwidth adjustments.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201622"/>
            <a:ext cx="655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Regulating </a:t>
            </a:r>
            <a:r>
              <a:rPr dirty="0"/>
              <a:t>the Sending </a:t>
            </a:r>
            <a:r>
              <a:rPr spc="-5" dirty="0"/>
              <a:t>Rate</a:t>
            </a:r>
            <a:r>
              <a:rPr spc="-155" dirty="0"/>
              <a:t> </a:t>
            </a:r>
            <a:r>
              <a:rPr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2618" y="905262"/>
            <a:ext cx="7964869" cy="2700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The AIMD (Additive Increase Multiplicative Decrease)  control law does converge to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fair and efficient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point!</a:t>
            </a: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In the absence of congestion sender should increase the rate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In the presence of congestion signal senders to decrease the rate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TCP uses AIMD for this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reason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20AB9B-B810-458A-9CF9-B973344A8F4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18555" y="4012251"/>
            <a:ext cx="7772400" cy="3558527"/>
            <a:chOff x="685800" y="1733550"/>
            <a:chExt cx="7772400" cy="3905250"/>
          </a:xfrm>
        </p:grpSpPr>
        <p:pic>
          <p:nvPicPr>
            <p:cNvPr id="11" name="Picture 10" descr="06_Page_21.tif">
              <a:extLst>
                <a:ext uri="{FF2B5EF4-FFF2-40B4-BE49-F238E27FC236}">
                  <a16:creationId xmlns:a16="http://schemas.microsoft.com/office/drawing/2014/main" id="{41305E9A-98B5-4AE3-9DF4-49F44BB5355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733550"/>
              <a:ext cx="7772400" cy="3389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F6A26E-B4D3-4B06-8DDA-71F8ECD31177}"/>
                </a:ext>
              </a:extLst>
            </p:cNvPr>
            <p:cNvSpPr/>
            <p:nvPr/>
          </p:nvSpPr>
          <p:spPr>
            <a:xfrm>
              <a:off x="685800" y="52959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Additive Increase Multiplicative Decrease (AIMD) control law.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5030" y="413428"/>
            <a:ext cx="3228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</a:t>
            </a:r>
            <a:r>
              <a:rPr spc="-95" dirty="0"/>
              <a:t> </a:t>
            </a:r>
            <a:r>
              <a:rPr dirty="0"/>
              <a:t>Issues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90014" y="1128338"/>
            <a:ext cx="7772399" cy="2387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Wireless links lose packets due to transmission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Do not want to confuse this loss with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congestion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Or </a:t>
            </a:r>
            <a:r>
              <a:rPr sz="2400" spc="-5" dirty="0">
                <a:latin typeface="Arial"/>
                <a:cs typeface="Arial"/>
              </a:rPr>
              <a:t>connection will run slowly over </a:t>
            </a:r>
            <a:r>
              <a:rPr lang="en-US" sz="2400" spc="-5" dirty="0">
                <a:latin typeface="Arial"/>
                <a:cs typeface="Arial"/>
              </a:rPr>
              <a:t>wireless</a:t>
            </a:r>
            <a:r>
              <a:rPr lang="en-US" sz="2400" spc="25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links!</a:t>
            </a:r>
            <a:endParaRPr lang="en-US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lang="en-US" sz="2400" spc="-5" dirty="0">
                <a:latin typeface="Arial"/>
                <a:cs typeface="Arial"/>
              </a:rPr>
              <a:t>Strategy:</a:t>
            </a:r>
            <a:endParaRPr lang="en-US"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dirty="0">
                <a:latin typeface="Arial"/>
                <a:cs typeface="Arial"/>
              </a:rPr>
              <a:t>Wireless </a:t>
            </a:r>
            <a:r>
              <a:rPr lang="en-US" sz="2400" spc="-5" dirty="0">
                <a:latin typeface="Arial"/>
                <a:cs typeface="Arial"/>
              </a:rPr>
              <a:t>links use ARQ, which masks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errors</a:t>
            </a:r>
            <a:endParaRPr lang="en-US" sz="2400" dirty="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64CEF4-AEB1-482E-B02F-F51890B14DC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908017" y="3914274"/>
            <a:ext cx="7772400" cy="3059112"/>
            <a:chOff x="685800" y="2122488"/>
            <a:chExt cx="7772400" cy="3059112"/>
          </a:xfrm>
        </p:grpSpPr>
        <p:pic>
          <p:nvPicPr>
            <p:cNvPr id="7" name="Picture 6" descr="06_Page_22.tif">
              <a:extLst>
                <a:ext uri="{FF2B5EF4-FFF2-40B4-BE49-F238E27FC236}">
                  <a16:creationId xmlns:a16="http://schemas.microsoft.com/office/drawing/2014/main" id="{1E61D820-A871-484D-A4E2-3DA55E63BBA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122488"/>
              <a:ext cx="7772400" cy="2611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370071-8A56-4F1A-B59C-FF0841D4AABA}"/>
                </a:ext>
              </a:extLst>
            </p:cNvPr>
            <p:cNvSpPr/>
            <p:nvPr/>
          </p:nvSpPr>
          <p:spPr>
            <a:xfrm>
              <a:off x="685800" y="48387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Congestion control over a path with a wireless link.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9707" y="728726"/>
            <a:ext cx="5080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 Protocols –</a:t>
            </a:r>
            <a:r>
              <a:rPr spc="-140" dirty="0"/>
              <a:t> </a:t>
            </a:r>
            <a:r>
              <a:rPr spc="-5" dirty="0"/>
              <a:t>UDP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390779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Introduction to UDP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Remote Procedure Call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Real-Time Transport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9445" y="728726"/>
            <a:ext cx="4700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 to </a:t>
            </a:r>
            <a:r>
              <a:rPr spc="-5" dirty="0"/>
              <a:t>UDP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34783" y="1899208"/>
            <a:ext cx="7188834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Arial"/>
                <a:cs typeface="Arial"/>
              </a:rPr>
              <a:t>UDP </a:t>
            </a:r>
            <a:r>
              <a:rPr sz="2400" spc="-5" dirty="0">
                <a:latin typeface="Arial"/>
                <a:cs typeface="Arial"/>
              </a:rPr>
              <a:t>(User Datagram Protocol)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shim over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IP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Header has ports (TSAPs), length 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checksum.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16034B-FB0F-4165-8276-2C900629943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58556" y="3639565"/>
            <a:ext cx="7772400" cy="2011362"/>
            <a:chOff x="685800" y="2674938"/>
            <a:chExt cx="7772400" cy="2011362"/>
          </a:xfrm>
        </p:grpSpPr>
        <p:pic>
          <p:nvPicPr>
            <p:cNvPr id="7" name="Picture 6" descr="06_Page_23.tif">
              <a:extLst>
                <a:ext uri="{FF2B5EF4-FFF2-40B4-BE49-F238E27FC236}">
                  <a16:creationId xmlns:a16="http://schemas.microsoft.com/office/drawing/2014/main" id="{8CA8B97E-6CDE-41E5-9E57-A1D795ED2B9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674938"/>
              <a:ext cx="7772400" cy="15065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9B1A37-43E1-4853-948C-62E70A4FDC98}"/>
                </a:ext>
              </a:extLst>
            </p:cNvPr>
            <p:cNvSpPr/>
            <p:nvPr/>
          </p:nvSpPr>
          <p:spPr>
            <a:xfrm>
              <a:off x="685800" y="43434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UDP header.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9445" y="728726"/>
            <a:ext cx="4700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 to </a:t>
            </a:r>
            <a:r>
              <a:rPr spc="-5" dirty="0"/>
              <a:t>UDP</a:t>
            </a:r>
            <a:r>
              <a:rPr spc="-12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43077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Checksum covers UDP segment and IP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pseudoheader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Fields that change in the network are zeroed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Provides an end-to-end delivery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check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3C4B7E-711B-4499-9E83-A1FDEFC713E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450339" y="4081526"/>
            <a:ext cx="7772400" cy="2859087"/>
            <a:chOff x="685800" y="2246313"/>
            <a:chExt cx="7772400" cy="2859087"/>
          </a:xfrm>
        </p:grpSpPr>
        <p:pic>
          <p:nvPicPr>
            <p:cNvPr id="7" name="Picture 6" descr="06_Page_24.tif">
              <a:extLst>
                <a:ext uri="{FF2B5EF4-FFF2-40B4-BE49-F238E27FC236}">
                  <a16:creationId xmlns:a16="http://schemas.microsoft.com/office/drawing/2014/main" id="{C39C0F09-BC51-4D51-B959-18F87B7F25A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246313"/>
              <a:ext cx="7772400" cy="2363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0FECA5-96FF-4081-9A72-E97DA6E88AEC}"/>
                </a:ext>
              </a:extLst>
            </p:cNvPr>
            <p:cNvSpPr/>
            <p:nvPr/>
          </p:nvSpPr>
          <p:spPr>
            <a:xfrm>
              <a:off x="685800" y="47625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IPv4 </a:t>
              </a:r>
              <a:r>
                <a:rPr lang="en-US" sz="2000" dirty="0" err="1"/>
                <a:t>pseudoheader</a:t>
              </a:r>
              <a:r>
                <a:rPr lang="en-US" sz="2000" dirty="0"/>
                <a:t> included in the UDP checksum.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6452" y="189397"/>
            <a:ext cx="6170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RPC </a:t>
            </a:r>
            <a:r>
              <a:rPr dirty="0"/>
              <a:t>(Remote Procedure</a:t>
            </a:r>
            <a:r>
              <a:rPr spc="-135" dirty="0"/>
              <a:t> </a:t>
            </a:r>
            <a:r>
              <a:rPr spc="-5" dirty="0"/>
              <a:t>Call)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3000" y="984369"/>
            <a:ext cx="7427595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019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RPC connects applications over the network with the  familiar abstraction of procedure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Stubs package parameters/results into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message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UDP with retransmissions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low-latency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transport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755047-5D67-4D1E-893A-07359C0DCD2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295399" y="3015180"/>
            <a:ext cx="7772400" cy="4264025"/>
            <a:chOff x="685800" y="1527175"/>
            <a:chExt cx="7772400" cy="4264025"/>
          </a:xfrm>
        </p:grpSpPr>
        <p:pic>
          <p:nvPicPr>
            <p:cNvPr id="6" name="Picture 5" descr="06_Page_25.tif">
              <a:extLst>
                <a:ext uri="{FF2B5EF4-FFF2-40B4-BE49-F238E27FC236}">
                  <a16:creationId xmlns:a16="http://schemas.microsoft.com/office/drawing/2014/main" id="{BC7134EB-0DF6-49B0-ADDC-C85CE80975B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527175"/>
              <a:ext cx="7772400" cy="3803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FA73CA-3631-4266-9904-E09F33E89F10}"/>
                </a:ext>
              </a:extLst>
            </p:cNvPr>
            <p:cNvSpPr/>
            <p:nvPr/>
          </p:nvSpPr>
          <p:spPr>
            <a:xfrm>
              <a:off x="685800" y="54483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20000"/>
            </a:bodyPr>
            <a:lstStyle/>
            <a:p>
              <a:pPr algn="ctr"/>
              <a:r>
                <a:rPr lang="en-US" sz="2000" dirty="0"/>
                <a:t>Steps in making a remote procedure call. The stubs are shaded.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</a:t>
            </a:r>
            <a:r>
              <a:rPr dirty="0"/>
              <a:t>Transport</a:t>
            </a:r>
            <a:r>
              <a:rPr spc="-12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60031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RTP (Real-time Transport Protocol) provides support for  sending real-time media over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UDP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Often implemented as part of the application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11AF61-578E-4343-8115-1B4DA5C803A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450339" y="3613657"/>
            <a:ext cx="7772400" cy="3090863"/>
            <a:chOff x="685800" y="2073275"/>
            <a:chExt cx="7772400" cy="3090863"/>
          </a:xfrm>
        </p:grpSpPr>
        <p:pic>
          <p:nvPicPr>
            <p:cNvPr id="13" name="Picture 12" descr="06_Page_26.tif">
              <a:extLst>
                <a:ext uri="{FF2B5EF4-FFF2-40B4-BE49-F238E27FC236}">
                  <a16:creationId xmlns:a16="http://schemas.microsoft.com/office/drawing/2014/main" id="{DD32E292-AB4B-424C-B352-F3C41BCF09D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073275"/>
              <a:ext cx="7772400" cy="27098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3990E8-07FB-4F86-90AD-F4512FDBD496}"/>
                </a:ext>
              </a:extLst>
            </p:cNvPr>
            <p:cNvSpPr/>
            <p:nvPr/>
          </p:nvSpPr>
          <p:spPr>
            <a:xfrm>
              <a:off x="685800" y="4821238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(a) The position of RTP in the protocol stack. (b) Packet nesting.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252" y="315073"/>
            <a:ext cx="8531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Services Provided to the </a:t>
            </a:r>
            <a:r>
              <a:rPr spc="-5" dirty="0"/>
              <a:t>Upper Layers</a:t>
            </a:r>
            <a:r>
              <a:rPr spc="-16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921197"/>
            <a:ext cx="9448800" cy="25622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Goal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To provide efficient, reliable and cost-effective data transmission service to its users, i.e., to a process  in the application layer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Transport layer adds reliability to the network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</a:t>
            </a:r>
            <a:r>
              <a:rPr lang="en-US" sz="2400" spc="-5" dirty="0">
                <a:latin typeface="Arial"/>
                <a:cs typeface="Arial"/>
              </a:rPr>
              <a:t> and offers</a:t>
            </a:r>
            <a:endParaRPr sz="2400" dirty="0">
              <a:latin typeface="Arial"/>
              <a:cs typeface="Arial"/>
            </a:endParaRP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connectionless (e.g., UDP) and </a:t>
            </a:r>
            <a:endParaRPr lang="en-US" sz="2400" spc="-5" dirty="0">
              <a:latin typeface="Arial"/>
              <a:cs typeface="Arial"/>
            </a:endParaRP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connection-  oriented (e.g, TCP) service to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E90182-5347-466B-A1A6-2F743485609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43000" y="3886200"/>
            <a:ext cx="8305800" cy="4435709"/>
            <a:chOff x="685800" y="1455738"/>
            <a:chExt cx="7772400" cy="4411662"/>
          </a:xfrm>
        </p:grpSpPr>
        <p:pic>
          <p:nvPicPr>
            <p:cNvPr id="10" name="Picture 9" descr="06_Page_01.tif">
              <a:extLst>
                <a:ext uri="{FF2B5EF4-FFF2-40B4-BE49-F238E27FC236}">
                  <a16:creationId xmlns:a16="http://schemas.microsoft.com/office/drawing/2014/main" id="{56799067-5D79-4A16-BF85-D3F77451B22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455738"/>
              <a:ext cx="7772400" cy="394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51B794-8A11-4E1E-952B-CFFE30937C40}"/>
                </a:ext>
              </a:extLst>
            </p:cNvPr>
            <p:cNvSpPr/>
            <p:nvPr/>
          </p:nvSpPr>
          <p:spPr>
            <a:xfrm>
              <a:off x="685800" y="55245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network, transport, and application layers.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770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</a:t>
            </a:r>
            <a:r>
              <a:rPr dirty="0"/>
              <a:t>Transport</a:t>
            </a:r>
            <a:r>
              <a:rPr spc="-12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45946" y="1902205"/>
            <a:ext cx="7395209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119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RTP header contains fields to describe the type of  media and synchronize </a:t>
            </a: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across multiple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streams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RTCP sister protocol helps with management tasks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82E432-BC2D-4F69-936D-AD31C15633C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370009" y="3700524"/>
            <a:ext cx="7772400" cy="3824287"/>
            <a:chOff x="685800" y="1738313"/>
            <a:chExt cx="7772400" cy="3824287"/>
          </a:xfrm>
        </p:grpSpPr>
        <p:pic>
          <p:nvPicPr>
            <p:cNvPr id="6" name="Picture 5" descr="06_Page_27.tif">
              <a:extLst>
                <a:ext uri="{FF2B5EF4-FFF2-40B4-BE49-F238E27FC236}">
                  <a16:creationId xmlns:a16="http://schemas.microsoft.com/office/drawing/2014/main" id="{34D78CC3-33A1-4BC5-9F0E-208046E65DC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738313"/>
              <a:ext cx="7772400" cy="3381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FC6876-09DD-49B7-A8DB-76A9BF8F56BB}"/>
                </a:ext>
              </a:extLst>
            </p:cNvPr>
            <p:cNvSpPr/>
            <p:nvPr/>
          </p:nvSpPr>
          <p:spPr>
            <a:xfrm>
              <a:off x="685800" y="52197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RTP header.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</a:t>
            </a:r>
            <a:r>
              <a:rPr dirty="0"/>
              <a:t>Transport</a:t>
            </a:r>
            <a:r>
              <a:rPr spc="-12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83347" y="1724097"/>
            <a:ext cx="72917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Buffer at receiver is used to delay packets and absorb  jitter so that streaming media is played out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smoothly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075767-7E89-490A-8595-947A2601E5D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383347" y="3126357"/>
            <a:ext cx="7772400" cy="2916237"/>
            <a:chOff x="685800" y="2189163"/>
            <a:chExt cx="7772400" cy="2916237"/>
          </a:xfrm>
        </p:grpSpPr>
        <p:pic>
          <p:nvPicPr>
            <p:cNvPr id="18" name="Picture 17" descr="06_Page_28.tif">
              <a:extLst>
                <a:ext uri="{FF2B5EF4-FFF2-40B4-BE49-F238E27FC236}">
                  <a16:creationId xmlns:a16="http://schemas.microsoft.com/office/drawing/2014/main" id="{5C95B43C-36B1-4A23-A649-EDEFEF7FFEF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189163"/>
              <a:ext cx="7772400" cy="2478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2619E4-6DEA-4E19-87AB-47D988A131BD}"/>
                </a:ext>
              </a:extLst>
            </p:cNvPr>
            <p:cNvSpPr/>
            <p:nvPr/>
          </p:nvSpPr>
          <p:spPr>
            <a:xfrm>
              <a:off x="685800" y="47625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Smoothing the output stream by buffering packets.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</a:t>
            </a:r>
            <a:r>
              <a:rPr dirty="0"/>
              <a:t>Transport</a:t>
            </a:r>
            <a:r>
              <a:rPr spc="-12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1552" y="1447800"/>
            <a:ext cx="7294880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High jitter, or more variation in delay, requires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larger  playout buffer to avoid playout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misses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Propagation delay does not affect buffer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size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350AB0-876F-413D-A732-E8D68021E6F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012792" y="3339783"/>
            <a:ext cx="8436008" cy="3571875"/>
            <a:chOff x="685800" y="1833563"/>
            <a:chExt cx="7772400" cy="3571875"/>
          </a:xfrm>
        </p:grpSpPr>
        <p:pic>
          <p:nvPicPr>
            <p:cNvPr id="20" name="Picture 19" descr="06_Page_29.tif">
              <a:extLst>
                <a:ext uri="{FF2B5EF4-FFF2-40B4-BE49-F238E27FC236}">
                  <a16:creationId xmlns:a16="http://schemas.microsoft.com/office/drawing/2014/main" id="{56A13E93-D11A-440C-9952-40AA4CEC226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833563"/>
              <a:ext cx="7772400" cy="319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ED83813-453E-4270-A5F6-F8C131C3624A}"/>
                </a:ext>
              </a:extLst>
            </p:cNvPr>
            <p:cNvSpPr/>
            <p:nvPr/>
          </p:nvSpPr>
          <p:spPr>
            <a:xfrm>
              <a:off x="685800" y="5062538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(a) High jitter. (b) Low jitter.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302322"/>
            <a:ext cx="9525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The Internet Transport Control Protocols: </a:t>
            </a:r>
            <a:r>
              <a:rPr spc="-135" dirty="0"/>
              <a:t> </a:t>
            </a:r>
            <a:r>
              <a:rPr spc="-5" dirty="0"/>
              <a:t>TCP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" y="1104233"/>
            <a:ext cx="9525000" cy="579902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TPC (transport Control Protocol) is designed to provide reliable connection over unreliable internetwork.</a:t>
            </a: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Internetwork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Different topologies, bandwidths, delays, packet sizes, and other parameters.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TCP is designed to be robust against many types of failures.</a:t>
            </a:r>
          </a:p>
          <a:p>
            <a:pPr marL="469900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The TCP stream may accept user data stream from local processes, breaks them up into  pieces not exceeding 64KB (fits </a:t>
            </a:r>
            <a:r>
              <a:rPr lang="en-US" sz="2400" spc="-5" dirty="0" err="1">
                <a:latin typeface="Arial"/>
                <a:cs typeface="Arial"/>
              </a:rPr>
              <a:t>iin</a:t>
            </a:r>
            <a:r>
              <a:rPr lang="en-US" sz="2400" spc="-5" dirty="0">
                <a:latin typeface="Arial"/>
                <a:cs typeface="Arial"/>
              </a:rPr>
              <a:t> the Ethernet frame) and sends this piece as a separate TCP datagram.</a:t>
            </a:r>
          </a:p>
          <a:p>
            <a:pPr marL="469900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When datagrams arrive at a machine, they are given to the TCP entity, which reconstructs the original byte streams.</a:t>
            </a:r>
          </a:p>
          <a:p>
            <a:pPr marL="469900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The IP layer gives no guarantee that datagrams will be delivered properly and any indication of how fast these will be delivered.</a:t>
            </a:r>
          </a:p>
        </p:txBody>
      </p:sp>
    </p:spTree>
    <p:extLst>
      <p:ext uri="{BB962C8B-B14F-4D97-AF65-F5344CB8AC3E}">
        <p14:creationId xmlns:p14="http://schemas.microsoft.com/office/powerpoint/2010/main" val="317054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302322"/>
            <a:ext cx="9525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The Internet Transport Control Protocols: </a:t>
            </a:r>
            <a:r>
              <a:rPr spc="-135" dirty="0"/>
              <a:t> </a:t>
            </a:r>
            <a:r>
              <a:rPr spc="-5" dirty="0"/>
              <a:t>TCP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" y="1104233"/>
            <a:ext cx="9525000" cy="211596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It is up to the TCP to send datagrams fast enough to make enough capacity but not cause congestion and to timeout and retransmit messages that are not delivered.</a:t>
            </a: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It should also assemble in the order.</a:t>
            </a: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lang="en-US" sz="2400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5994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533400"/>
            <a:ext cx="9525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The Internet Transport Control Protocols: </a:t>
            </a:r>
            <a:r>
              <a:rPr spc="-135" dirty="0"/>
              <a:t> </a:t>
            </a:r>
            <a:r>
              <a:rPr spc="-5" dirty="0"/>
              <a:t>TCP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4974590" cy="31191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TCP service model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TCP segment header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TCP </a:t>
            </a:r>
            <a:r>
              <a:rPr sz="2400" spc="-5" dirty="0">
                <a:latin typeface="Arial"/>
                <a:cs typeface="Arial"/>
              </a:rPr>
              <a:t>connection establishment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TCP </a:t>
            </a:r>
            <a:r>
              <a:rPr sz="2400" spc="-5" dirty="0">
                <a:latin typeface="Arial"/>
                <a:cs typeface="Arial"/>
              </a:rPr>
              <a:t>connection state modeling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TCP sliding window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TCP timer </a:t>
            </a:r>
            <a:r>
              <a:rPr sz="2400" spc="-5" dirty="0">
                <a:latin typeface="Arial"/>
                <a:cs typeface="Arial"/>
              </a:rPr>
              <a:t>management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TCP congestion control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6751" y="457200"/>
            <a:ext cx="556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TCP Service Model</a:t>
            </a:r>
            <a:r>
              <a:rPr spc="-14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1371600"/>
            <a:ext cx="9067800" cy="52988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TCP service is obtained by both the sender and the receiver creating end points called sockets.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Each socket has a socket number consisting of of IP address and port number of the machine. 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Port is the TCP name for a TSAP.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A connection must be explicitly  established between a socket on one machine and a socket on other machine.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Port numbers below 1024 are reserved for well-known services.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They can only be started by privileged users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Other port numbers 1024 to 49151 are reserved for unprivileged users.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83845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6751" y="457200"/>
            <a:ext cx="556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TCP Service Model</a:t>
            </a:r>
            <a:r>
              <a:rPr spc="-14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1" y="1220204"/>
            <a:ext cx="9067800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dirty="0">
                <a:latin typeface="Arial"/>
                <a:cs typeface="Arial"/>
              </a:rPr>
              <a:t>TCP </a:t>
            </a:r>
            <a:r>
              <a:rPr sz="2400" spc="-5" dirty="0">
                <a:latin typeface="Arial"/>
                <a:cs typeface="Arial"/>
              </a:rPr>
              <a:t>provides applications with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reliable byte stream  between processes; </a:t>
            </a:r>
            <a:r>
              <a:rPr sz="2400" dirty="0">
                <a:latin typeface="Arial"/>
                <a:cs typeface="Arial"/>
              </a:rPr>
              <a:t>it is </a:t>
            </a:r>
            <a:r>
              <a:rPr sz="2400" spc="-5" dirty="0">
                <a:latin typeface="Arial"/>
                <a:cs typeface="Arial"/>
              </a:rPr>
              <a:t>the workhorse of 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Internet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Popular servers run on well-known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ports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2819400"/>
            <a:ext cx="7619999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8154" y="728726"/>
            <a:ext cx="556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TCP Service Model</a:t>
            </a:r>
            <a:r>
              <a:rPr spc="-140" dirty="0"/>
              <a:t> </a:t>
            </a:r>
            <a:r>
              <a:rPr dirty="0"/>
              <a:t>(2)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4400" y="1577570"/>
            <a:ext cx="86868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Applications using TCP see only the byte stream [right]  and not the segments [left] sent as separate IP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packets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9E30E7-3EF9-4ABF-A1CF-A70C0DA58CE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43000" y="3487126"/>
            <a:ext cx="8458200" cy="3370874"/>
            <a:chOff x="685800" y="2693988"/>
            <a:chExt cx="7772400" cy="1992312"/>
          </a:xfrm>
        </p:grpSpPr>
        <p:pic>
          <p:nvPicPr>
            <p:cNvPr id="14" name="Picture 13" descr="06_Page_30.tif">
              <a:extLst>
                <a:ext uri="{FF2B5EF4-FFF2-40B4-BE49-F238E27FC236}">
                  <a16:creationId xmlns:a16="http://schemas.microsoft.com/office/drawing/2014/main" id="{FBC88307-14CA-4D13-A305-E25B057D406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693988"/>
              <a:ext cx="7772400" cy="1468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3DB6AB-8EEE-4DFA-B95C-19BC91E0284D}"/>
                </a:ext>
              </a:extLst>
            </p:cNvPr>
            <p:cNvSpPr/>
            <p:nvPr/>
          </p:nvSpPr>
          <p:spPr>
            <a:xfrm>
              <a:off x="685800" y="43434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(a) Four 512-byte segments sent as separate IP </a:t>
              </a:r>
              <a:r>
                <a:rPr lang="en-US" sz="2000" dirty="0" err="1"/>
                <a:t>datagrams</a:t>
              </a:r>
              <a:r>
                <a:rPr lang="en-US" sz="2000" dirty="0"/>
                <a:t>. (b) The 2048 bytes of data delivered to the application in a single call.</a:t>
              </a: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4550" y="533400"/>
            <a:ext cx="62865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Overview of </a:t>
            </a:r>
            <a:r>
              <a:rPr dirty="0"/>
              <a:t>The TCP</a:t>
            </a:r>
            <a:r>
              <a:rPr lang="en-US" dirty="0"/>
              <a:t> Protocol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200" y="1295400"/>
            <a:ext cx="9144000" cy="6827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Data is exchanged in the form is segments.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Each segment has 20 byte header +optional part followed by data.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Each segment must fit into 65515 byte payload (including header).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Basic protocol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Sliding window protocol with a dynamic window size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When a sender transmits a segment, it also starts a timer.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The receiver send ack segment with the expected sequence number.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sender timer goes off, before the ack is received, the sender retransmits the message again.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Issues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Out of order arrival of segments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times out and retransmits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1855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5130" y="228600"/>
            <a:ext cx="4168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Why different layer?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04800" y="1143000"/>
            <a:ext cx="9220200" cy="4398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latin typeface="Arial"/>
                <a:cs typeface="Arial"/>
              </a:rPr>
              <a:t>Transport service is similar to network layer. Then, why two distinct layers?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Transport layer runs entirely on users machine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Network layer runs on routers, which are operated by the carrier.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What happens if the network layer offers inadequate service?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What if it frequently loses packets?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What happens if the routers crash time to time?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0007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0765" y="237122"/>
            <a:ext cx="5436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TCP Segment</a:t>
            </a:r>
            <a:r>
              <a:rPr spc="-135" dirty="0"/>
              <a:t> </a:t>
            </a:r>
            <a:r>
              <a:rPr dirty="0"/>
              <a:t>Header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6800" y="1185089"/>
            <a:ext cx="75622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dirty="0">
                <a:latin typeface="Arial"/>
                <a:cs typeface="Arial"/>
              </a:rPr>
              <a:t>TCP </a:t>
            </a:r>
            <a:r>
              <a:rPr sz="2400" spc="-5" dirty="0">
                <a:latin typeface="Arial"/>
                <a:cs typeface="Arial"/>
              </a:rPr>
              <a:t>header includes addressing (ports), sliding window  (seq.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ack. number), flow control (window), error control  (checksum) and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more.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92FE90-B5B7-4F87-90F1-38210E4B1AD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293109" y="2705761"/>
            <a:ext cx="7772400" cy="4990287"/>
            <a:chOff x="685800" y="1020763"/>
            <a:chExt cx="7772400" cy="5303837"/>
          </a:xfrm>
        </p:grpSpPr>
        <p:pic>
          <p:nvPicPr>
            <p:cNvPr id="7" name="Picture 6" descr="06_Page_31.tif">
              <a:extLst>
                <a:ext uri="{FF2B5EF4-FFF2-40B4-BE49-F238E27FC236}">
                  <a16:creationId xmlns:a16="http://schemas.microsoft.com/office/drawing/2014/main" id="{0A00A729-C1DB-4E53-BB4E-AEC4AD614EC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020763"/>
              <a:ext cx="7772400" cy="48148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FE838C-4DF3-4CA1-AABA-FB288DA6ED59}"/>
                </a:ext>
              </a:extLst>
            </p:cNvPr>
            <p:cNvSpPr/>
            <p:nvPr/>
          </p:nvSpPr>
          <p:spPr>
            <a:xfrm>
              <a:off x="685800" y="59817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TCP header.</a:t>
              </a: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4550" y="533400"/>
            <a:ext cx="62865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The TCP Segment Header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200" y="1295400"/>
            <a:ext cx="9144000" cy="8751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Port addresses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Sequence number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Ack number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TCP header length: number of 32-bit words in TCP header.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1 bit flags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CWR and ECE are used for signal congestion when ECN is used.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ECE is set to signal an ECN-Echo to a TCP sender.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CWR  (Congestion Window Reduced) is set by sender to inform the receiver that it has reduced the load and can stop sending ECN-Echo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URG is set to 1 of the urgent pointer is used.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ACK is set to one to indicate ACK is valid.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PSH it indicated pushed data. Do not wait for complete data.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RST bit is set to abruptly reset connection.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SYN bit is used to establish connection.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FIN bit is used to release connection.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95684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4550" y="533400"/>
            <a:ext cx="62865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Overview of </a:t>
            </a:r>
            <a:r>
              <a:rPr dirty="0"/>
              <a:t>The TCP</a:t>
            </a:r>
            <a:r>
              <a:rPr lang="en-US" dirty="0"/>
              <a:t> Protocol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200" y="1295400"/>
            <a:ext cx="9144000" cy="6076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b="1" spc="-5" dirty="0">
                <a:latin typeface="Arial"/>
                <a:cs typeface="Arial"/>
              </a:rPr>
              <a:t>Window-size (WIN)</a:t>
            </a:r>
            <a:r>
              <a:rPr lang="en-US" sz="2400" spc="-5" dirty="0">
                <a:latin typeface="Arial"/>
                <a:cs typeface="Arial"/>
              </a:rPr>
              <a:t> tells how many bytes may be sent starting at the byte acknowledged.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WIN=0, the sender must stop. 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Options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MSS (Maximum segment size)</a:t>
            </a:r>
          </a:p>
          <a:p>
            <a:pPr marL="1270000" marR="5080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Using larger segment is better as the header data can be amortized over more data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Timestamp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SACK (Selective acknowledgement)</a:t>
            </a:r>
          </a:p>
          <a:p>
            <a:pPr marL="1270000" marR="5080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Lets the receiver to send a ranges of sequence numbers  that it has received.</a:t>
            </a:r>
          </a:p>
          <a:p>
            <a:pPr marL="1270000" marR="5080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89898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0483" y="728726"/>
            <a:ext cx="6376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Connection</a:t>
            </a:r>
            <a:r>
              <a:rPr spc="-120" dirty="0"/>
              <a:t> </a:t>
            </a:r>
            <a:r>
              <a:rPr dirty="0"/>
              <a:t>Establishment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0339" y="1635506"/>
            <a:ext cx="754888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TCP sets up connections with the three-way handshake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Release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symmetric, also as described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before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057C60-854B-4E30-98A3-D2691B7B304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327194" y="3141432"/>
            <a:ext cx="7672025" cy="3886200"/>
            <a:chOff x="1136650" y="685800"/>
            <a:chExt cx="6869906" cy="3886200"/>
          </a:xfrm>
        </p:grpSpPr>
        <p:pic>
          <p:nvPicPr>
            <p:cNvPr id="13" name="Picture 12" descr="06_Page_32.tif">
              <a:extLst>
                <a:ext uri="{FF2B5EF4-FFF2-40B4-BE49-F238E27FC236}">
                  <a16:creationId xmlns:a16="http://schemas.microsoft.com/office/drawing/2014/main" id="{6937E892-8633-43B7-8515-724F0226B01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rcRect b="40278"/>
            <a:stretch>
              <a:fillRect/>
            </a:stretch>
          </p:blipFill>
          <p:spPr>
            <a:xfrm>
              <a:off x="1136650" y="685800"/>
              <a:ext cx="6869113" cy="327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098402-8EDD-47E5-8C22-2B24639EC406}"/>
                </a:ext>
              </a:extLst>
            </p:cNvPr>
            <p:cNvSpPr/>
            <p:nvPr/>
          </p:nvSpPr>
          <p:spPr>
            <a:xfrm>
              <a:off x="1137443" y="4229100"/>
              <a:ext cx="68691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marL="457200" indent="-457200">
                <a:buAutoNum type="alphaLcParenBoth"/>
              </a:pPr>
              <a:r>
                <a:rPr lang="en-US" sz="2000" dirty="0"/>
                <a:t>TCP connection establishment in the normal case. </a:t>
              </a:r>
            </a:p>
            <a:p>
              <a:pPr marL="457200" indent="-457200"/>
              <a:r>
                <a:rPr lang="en-US" sz="2000" dirty="0"/>
                <a:t>(b) Simultaneous connection establishment on both sides.</a:t>
              </a:r>
            </a:p>
            <a:p>
              <a:endParaRPr lang="en-US" sz="2000" dirty="0"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0483" y="728726"/>
            <a:ext cx="6376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Connection</a:t>
            </a:r>
            <a:r>
              <a:rPr spc="-120" dirty="0"/>
              <a:t> </a:t>
            </a:r>
            <a:r>
              <a:rPr lang="en-US" dirty="0"/>
              <a:t>Release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85800" y="1635506"/>
            <a:ext cx="8313419" cy="432169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To release a connection, either party can send a TCP segment with the FIN bit set.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When FIN is acknowledged, the direction is shutdown.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Other direction may continue.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To avoid two-army problem, timers are used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a response to a FIN is not forthcoming within two packet lifetimes, the sender pf FIN releases the connection.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The other side will time out as well.</a:t>
            </a: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6805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9953" y="728726"/>
            <a:ext cx="723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TCP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Connection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State Modeling</a:t>
            </a:r>
            <a:r>
              <a:rPr sz="3600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(1)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6381" y="1663446"/>
            <a:ext cx="68713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TCP connection finite state machine has more  states than our simple example from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earlier.</a:t>
            </a:r>
            <a:endParaRPr sz="2400" dirty="0">
              <a:latin typeface="Arial"/>
              <a:cs typeface="Arial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A110F1-D17F-4CA7-B070-C6F1EAC1E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82853"/>
              </p:ext>
            </p:extLst>
          </p:nvPr>
        </p:nvGraphicFramePr>
        <p:xfrm>
          <a:off x="1450339" y="2971800"/>
          <a:ext cx="7315200" cy="3730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8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State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Description 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CLOSED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No connection is active or pending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LISTEN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server is waiting for an incoming call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SYN RCVD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 connection request has arrived; wait for ACK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SYN SENT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application has started to open a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ESTABLISHED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normal data transfer state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FIN WAIT 1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application has said it is finished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FIN WAIT 2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other side has agreed to release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TIME WAIT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Wait for all packets to die off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CLOSING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Both sides have tried to close simultaneously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CLOSE WAIT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other side has initiated a release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LAST ACK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Wait for all packets to die off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70172B0-6CD7-4F58-B906-0C3BB810E43F}"/>
              </a:ext>
            </a:extLst>
          </p:cNvPr>
          <p:cNvSpPr txBox="1"/>
          <p:nvPr/>
        </p:nvSpPr>
        <p:spPr>
          <a:xfrm>
            <a:off x="618806" y="7063232"/>
            <a:ext cx="853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states used in the TCP connection management finite state machine.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209644"/>
            <a:ext cx="723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Connection </a:t>
            </a:r>
            <a:r>
              <a:rPr dirty="0"/>
              <a:t>State Modeling</a:t>
            </a:r>
            <a:r>
              <a:rPr spc="-150" dirty="0"/>
              <a:t> </a:t>
            </a:r>
            <a:r>
              <a:rPr dirty="0"/>
              <a:t>(2)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43703D-0B08-47D9-942C-D75F91D32E6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57200" y="914400"/>
            <a:ext cx="9067800" cy="6019799"/>
            <a:chOff x="1699261" y="685800"/>
            <a:chExt cx="5647689" cy="6373812"/>
          </a:xfrm>
        </p:grpSpPr>
        <p:pic>
          <p:nvPicPr>
            <p:cNvPr id="13" name="Picture 12" descr="06_Page_33.tif">
              <a:extLst>
                <a:ext uri="{FF2B5EF4-FFF2-40B4-BE49-F238E27FC236}">
                  <a16:creationId xmlns:a16="http://schemas.microsoft.com/office/drawing/2014/main" id="{ADE64488-C62F-4D03-9BE2-7D51E4FE6FB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795463" y="685800"/>
              <a:ext cx="5551487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A3A987-2493-4711-99FF-4EE7C459CCC2}"/>
                </a:ext>
              </a:extLst>
            </p:cNvPr>
            <p:cNvSpPr/>
            <p:nvPr/>
          </p:nvSpPr>
          <p:spPr>
            <a:xfrm>
              <a:off x="1699261" y="6845853"/>
              <a:ext cx="5647689" cy="21375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TCP connection management finite state machine. The heavy solid line is the normal path for a client. The heavy dashed line is the normal path for a server. The light lines are unusual events. Each transition is labeled with the event causing it and the action resulting from it, separated by a slash.</a:t>
              </a: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290496"/>
            <a:ext cx="4878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Sliding Window</a:t>
            </a:r>
            <a:r>
              <a:rPr spc="-120" dirty="0"/>
              <a:t> </a:t>
            </a:r>
            <a:r>
              <a:rPr dirty="0"/>
              <a:t>(1)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8600" y="990600"/>
            <a:ext cx="3007360" cy="23057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dirty="0">
                <a:latin typeface="Arial"/>
                <a:cs typeface="Arial"/>
              </a:rPr>
              <a:t>TCP </a:t>
            </a:r>
            <a:r>
              <a:rPr sz="2400" spc="-5" dirty="0">
                <a:latin typeface="Arial"/>
                <a:cs typeface="Arial"/>
              </a:rPr>
              <a:t>adds </a:t>
            </a:r>
            <a:r>
              <a:rPr sz="2400" dirty="0">
                <a:latin typeface="Arial"/>
                <a:cs typeface="Arial"/>
              </a:rPr>
              <a:t>flow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control  to the sliding window  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before</a:t>
            </a:r>
            <a:endParaRPr sz="2400" dirty="0">
              <a:latin typeface="Arial"/>
              <a:cs typeface="Arial"/>
            </a:endParaRPr>
          </a:p>
          <a:p>
            <a:pPr marL="469900" marR="15176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ACK + WIN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sender’s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limit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D9ADC4-B5B1-4BC8-8248-A64397584BF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638084" y="1143000"/>
            <a:ext cx="5991100" cy="6338904"/>
            <a:chOff x="1368425" y="685800"/>
            <a:chExt cx="6407150" cy="5867400"/>
          </a:xfrm>
        </p:grpSpPr>
        <p:pic>
          <p:nvPicPr>
            <p:cNvPr id="11" name="Picture 10" descr="06_Page_34.tif">
              <a:extLst>
                <a:ext uri="{FF2B5EF4-FFF2-40B4-BE49-F238E27FC236}">
                  <a16:creationId xmlns:a16="http://schemas.microsoft.com/office/drawing/2014/main" id="{717CAB34-981C-45BE-9181-7446B5392CE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368425" y="685800"/>
              <a:ext cx="6407150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347906-4D3E-47BB-B6D1-0B988EAF0419}"/>
                </a:ext>
              </a:extLst>
            </p:cNvPr>
            <p:cNvSpPr/>
            <p:nvPr/>
          </p:nvSpPr>
          <p:spPr>
            <a:xfrm>
              <a:off x="1368425" y="6210300"/>
              <a:ext cx="64071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Window management in TCP.</a:t>
              </a: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2865" y="304800"/>
            <a:ext cx="723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TCP </a:t>
            </a:r>
            <a:r>
              <a:rPr lang="en-US" sz="3600" spc="-5" dirty="0">
                <a:solidFill>
                  <a:srgbClr val="FF0000"/>
                </a:solidFill>
                <a:latin typeface="Arial"/>
                <a:cs typeface="Arial"/>
              </a:rPr>
              <a:t>Sliding Window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048" y="1223933"/>
            <a:ext cx="8306303" cy="5311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sender transmits 2048 data, receiver stores in the buffer and sends ack.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sends ACK and WIN=2048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sends another 2KB.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As the buffer is full, receiver sends ack with WIN=0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should stop sending 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resumes after receiver send ACK with WIN=2048.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Window probe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may send 1-byte segment to force the receiver to renounce the next byte expected.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This is  to prevent the deadlock, if the window updates ever gets lost.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63522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2865" y="304800"/>
            <a:ext cx="723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TCP </a:t>
            </a:r>
            <a:r>
              <a:rPr lang="en-US" sz="3600" spc="-5" dirty="0">
                <a:solidFill>
                  <a:srgbClr val="FF0000"/>
                </a:solidFill>
                <a:latin typeface="Arial"/>
                <a:cs typeface="Arial"/>
              </a:rPr>
              <a:t>Sliding Window..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6800" y="1143000"/>
            <a:ext cx="8306303" cy="49167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Senders need not transmit data as soon as it receives from the application.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Receivers need not send ACKs as soon as possible.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This freedom can be used to improve performance.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Issue: 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some times each character creates a 21 byte segment, which it gives to IP 41-byte IP datagram.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At the receiver side, TCP immediately sends a 40-byte ack.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162 bytes of bandwidth are used and four segments are sent for each character typed.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8990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0770" y="188190"/>
            <a:ext cx="58168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About Transport Layer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79838" y="1092651"/>
            <a:ext cx="8498717" cy="2292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Essence of the transport service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More reliability to applications </a:t>
            </a:r>
            <a:endParaRPr lang="en-US" sz="28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Users have no control over network layer.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Transport layer can use retransmissions.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Transport primitives  are independent of network primitives.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Network service calls may be different for each network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814959-822A-4BC2-936C-4B515BDDD59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42996" y="3886200"/>
            <a:ext cx="7772400" cy="3624262"/>
            <a:chOff x="685800" y="2547938"/>
            <a:chExt cx="7772400" cy="2328862"/>
          </a:xfrm>
        </p:grpSpPr>
        <p:pic>
          <p:nvPicPr>
            <p:cNvPr id="5" name="Picture 4" descr="06_Page_04.tif">
              <a:extLst>
                <a:ext uri="{FF2B5EF4-FFF2-40B4-BE49-F238E27FC236}">
                  <a16:creationId xmlns:a16="http://schemas.microsoft.com/office/drawing/2014/main" id="{31107F64-9E90-498D-927E-FC09A33AF0A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547938"/>
              <a:ext cx="7772400" cy="1762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392316-A75A-4FAF-8F8E-EFA128B522F0}"/>
                </a:ext>
              </a:extLst>
            </p:cNvPr>
            <p:cNvSpPr/>
            <p:nvPr/>
          </p:nvSpPr>
          <p:spPr>
            <a:xfrm>
              <a:off x="838200" y="4533900"/>
              <a:ext cx="746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400" dirty="0"/>
                <a:t>(a)Environment of the data link layer. (b)Environment of the transport layer.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00649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2865" y="304800"/>
            <a:ext cx="723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TCP </a:t>
            </a:r>
            <a:r>
              <a:rPr lang="en-US" sz="3600" spc="-5" dirty="0">
                <a:solidFill>
                  <a:srgbClr val="FF0000"/>
                </a:solidFill>
                <a:latin typeface="Arial"/>
                <a:cs typeface="Arial"/>
              </a:rPr>
              <a:t>Sliding Window..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6800" y="1143000"/>
            <a:ext cx="8306303" cy="6432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Solution: Delayed acks.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Delay ack up to 500 msec.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But if sender sends small packets, we will have the same problem.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Nagle’s algorithm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 the first piece and buffer the rest until the first piece is ack.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 all the buffered data in one TCP segment.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This is widely used algorithm, but for some applications, like interactive games,  it is not  applicable.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Silly window syndrome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Receiving end only processes one byte at a time.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Clark’s algorithm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Wait until decent amount of space is available and advertise that instead.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22529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8433" y="327420"/>
            <a:ext cx="4878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Sliding Window</a:t>
            </a:r>
            <a:r>
              <a:rPr spc="-12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6328" y="1113353"/>
            <a:ext cx="7414259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Need to add special cases to avoid unwanted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behavior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E.g., silly window syndrome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[below]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51150" y="7157960"/>
            <a:ext cx="4356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664" marR="5080" indent="-1016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Receiver application reads single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bytes,</a:t>
            </a:r>
            <a:r>
              <a:rPr sz="1800" spc="-14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so  sender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always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sends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one byte</a:t>
            </a: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segments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C218BC-4D64-4F22-8B71-3A4AB2A393C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446328" y="2234565"/>
            <a:ext cx="7772400" cy="4533921"/>
            <a:chOff x="685800" y="1012825"/>
            <a:chExt cx="7772400" cy="5213350"/>
          </a:xfrm>
        </p:grpSpPr>
        <p:pic>
          <p:nvPicPr>
            <p:cNvPr id="7" name="Picture 6" descr="06_Page_35.tif">
              <a:extLst>
                <a:ext uri="{FF2B5EF4-FFF2-40B4-BE49-F238E27FC236}">
                  <a16:creationId xmlns:a16="http://schemas.microsoft.com/office/drawing/2014/main" id="{056FBBD9-31EA-4D5A-B0EB-2FEA9BF538E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012825"/>
              <a:ext cx="7772400" cy="483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58D242-FF8E-49E5-8D61-439BE507BBCC}"/>
                </a:ext>
              </a:extLst>
            </p:cNvPr>
            <p:cNvSpPr/>
            <p:nvPr/>
          </p:nvSpPr>
          <p:spPr>
            <a:xfrm>
              <a:off x="685800" y="5883275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Silly window syndrome.</a:t>
              </a: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312166"/>
            <a:ext cx="5033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Timer</a:t>
            </a:r>
            <a:r>
              <a:rPr spc="-105" dirty="0"/>
              <a:t> </a:t>
            </a:r>
            <a:r>
              <a:rPr dirty="0"/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8250" y="985617"/>
            <a:ext cx="758190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TCP estimates retransmit timer from segment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RTTs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Tracks both average and variance (for Internet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case)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Timeout is set to average plus </a:t>
            </a:r>
            <a:r>
              <a:rPr sz="2400" dirty="0">
                <a:latin typeface="Arial"/>
                <a:cs typeface="Arial"/>
              </a:rPr>
              <a:t>4 x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variance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D7FB29-B15F-4E42-B270-29CDF7BD983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992505" y="2743200"/>
            <a:ext cx="8382000" cy="4497387"/>
            <a:chOff x="381000" y="1446213"/>
            <a:chExt cx="8382000" cy="4497387"/>
          </a:xfrm>
        </p:grpSpPr>
        <p:pic>
          <p:nvPicPr>
            <p:cNvPr id="9" name="Picture 8" descr="06_Page_36.tif">
              <a:extLst>
                <a:ext uri="{FF2B5EF4-FFF2-40B4-BE49-F238E27FC236}">
                  <a16:creationId xmlns:a16="http://schemas.microsoft.com/office/drawing/2014/main" id="{935EA70C-DA62-4852-AB13-1E58E7890FD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446213"/>
              <a:ext cx="7772400" cy="3965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323EB6-EF38-4E8A-9C03-5D78540DD9E5}"/>
                </a:ext>
              </a:extLst>
            </p:cNvPr>
            <p:cNvSpPr/>
            <p:nvPr/>
          </p:nvSpPr>
          <p:spPr>
            <a:xfrm>
              <a:off x="381000" y="5600700"/>
              <a:ext cx="83820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(a) Probability density of acknowledgement arrival times in the data link layer. (b) Probability density of acknowledgement arrival times for TCP.</a:t>
              </a: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312166"/>
            <a:ext cx="5033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Timer</a:t>
            </a:r>
            <a:r>
              <a:rPr spc="-105" dirty="0"/>
              <a:t> </a:t>
            </a:r>
            <a:r>
              <a:rPr dirty="0"/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8250" y="985617"/>
            <a:ext cx="7581900" cy="578876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Probability density function varies significantly.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Variance is significant.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Things can change quickly.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Change T based on the performance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 err="1">
                <a:latin typeface="Arial"/>
                <a:cs typeface="Arial"/>
              </a:rPr>
              <a:t>Jocobson</a:t>
            </a:r>
            <a:r>
              <a:rPr lang="en-US" sz="2400" spc="-5" dirty="0">
                <a:latin typeface="Arial"/>
                <a:cs typeface="Arial"/>
              </a:rPr>
              <a:t> algorithm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TCP maintains a variable SRTT (Smoothened round trip time)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TCP measures how long the ack took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It updates SRTT = α SRTT+(1- α ) SRTT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The formula is called EWMA (exponentially Weighted Moving Average).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Improved formula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Sensitive to variance in round trip times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98612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312166"/>
            <a:ext cx="5033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Timer</a:t>
            </a:r>
            <a:r>
              <a:rPr spc="-105" dirty="0"/>
              <a:t> </a:t>
            </a:r>
            <a:r>
              <a:rPr dirty="0"/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8250" y="985617"/>
            <a:ext cx="7581900" cy="64376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Two more timers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Persistence timer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Receiver sends ack asking sender to wait.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Later receiver updates the window, the packet with the update is lost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Situation: Both sender and receiver are waiting.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When persistence time goes off, the sender retransmits the probe. If it is still 0, the timer is initialized and cycle repeats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Keepalive timer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connection is idle for a long time, one side will check whether the other side is live or not. If </a:t>
            </a:r>
            <a:r>
              <a:rPr lang="en-US" sz="2400" spc="-5" dirty="0" err="1">
                <a:latin typeface="Arial"/>
                <a:cs typeface="Arial"/>
              </a:rPr>
              <a:t>iit</a:t>
            </a:r>
            <a:r>
              <a:rPr lang="en-US" sz="2400" spc="-5" dirty="0">
                <a:latin typeface="Arial"/>
                <a:cs typeface="Arial"/>
              </a:rPr>
              <a:t> fails to respond, the connection is terminated.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904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69047" y="1600200"/>
            <a:ext cx="7517130" cy="20518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TCP uses AIMD with loss signal to control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congestion</a:t>
            </a:r>
            <a:endParaRPr sz="2400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Implemented 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congestion window</a:t>
            </a:r>
            <a:r>
              <a:rPr sz="2400" spc="-5" dirty="0">
                <a:latin typeface="Arial"/>
                <a:cs typeface="Arial"/>
              </a:rPr>
              <a:t> (cwnd) for the  number of segments that may be in 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Uses several mechanisms that work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together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139" y="1892300"/>
            <a:ext cx="7526655" cy="17170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Congestion window controls the sending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rate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Rate is cwnd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RTT; window can stop sender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quickly</a:t>
            </a:r>
            <a:endParaRPr sz="2400">
              <a:latin typeface="Arial"/>
              <a:cs typeface="Arial"/>
            </a:endParaRPr>
          </a:p>
          <a:p>
            <a:pPr marL="469900" marR="4749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ACK clock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(regular receipt of ACKs) paces </a:t>
            </a:r>
            <a:r>
              <a:rPr sz="2400" dirty="0">
                <a:latin typeface="Arial"/>
                <a:cs typeface="Arial"/>
              </a:rPr>
              <a:t>traffic  </a:t>
            </a:r>
            <a:r>
              <a:rPr sz="2400" spc="-5" dirty="0">
                <a:latin typeface="Arial"/>
                <a:cs typeface="Arial"/>
              </a:rPr>
              <a:t>and smoothes out sender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bursts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716C8A-9FCB-4485-A0C9-B0B90A94137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90220" y="4122673"/>
            <a:ext cx="8677959" cy="2458400"/>
            <a:chOff x="685800" y="2598738"/>
            <a:chExt cx="7772400" cy="2201862"/>
          </a:xfrm>
        </p:grpSpPr>
        <p:pic>
          <p:nvPicPr>
            <p:cNvPr id="7" name="Picture 6" descr="06_Page_37.tif">
              <a:extLst>
                <a:ext uri="{FF2B5EF4-FFF2-40B4-BE49-F238E27FC236}">
                  <a16:creationId xmlns:a16="http://schemas.microsoft.com/office/drawing/2014/main" id="{786B16EC-572E-4B32-9DE1-0849215F3B1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598738"/>
              <a:ext cx="7772400" cy="166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14C5C2-3F13-43CF-8FBB-5F8346E8B7B1}"/>
                </a:ext>
              </a:extLst>
            </p:cNvPr>
            <p:cNvSpPr/>
            <p:nvPr/>
          </p:nvSpPr>
          <p:spPr>
            <a:xfrm>
              <a:off x="685800" y="44577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A burst of packets from a sender and the returning </a:t>
              </a:r>
              <a:r>
                <a:rPr lang="en-US" sz="2000" dirty="0" err="1"/>
                <a:t>ack</a:t>
              </a:r>
              <a:r>
                <a:rPr lang="en-US" sz="2000" dirty="0"/>
                <a:t> clock.</a:t>
              </a: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20850"/>
            <a:ext cx="7363459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Slow start grows congestion window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exponentially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Doubles every RTT while </a:t>
            </a:r>
            <a:r>
              <a:rPr sz="2400" dirty="0">
                <a:latin typeface="Arial"/>
                <a:cs typeface="Arial"/>
              </a:rPr>
              <a:t>keeping ACK </a:t>
            </a:r>
            <a:r>
              <a:rPr sz="2400" spc="-5" dirty="0">
                <a:latin typeface="Arial"/>
                <a:cs typeface="Arial"/>
              </a:rPr>
              <a:t>clock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going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4EA7D0-CF0A-4194-91AF-37B92642BF2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450339" y="2770507"/>
            <a:ext cx="7772400" cy="4743450"/>
            <a:chOff x="685800" y="1247775"/>
            <a:chExt cx="7772400" cy="4743450"/>
          </a:xfrm>
        </p:grpSpPr>
        <p:pic>
          <p:nvPicPr>
            <p:cNvPr id="8" name="Picture 7" descr="06_Page_38.tif">
              <a:extLst>
                <a:ext uri="{FF2B5EF4-FFF2-40B4-BE49-F238E27FC236}">
                  <a16:creationId xmlns:a16="http://schemas.microsoft.com/office/drawing/2014/main" id="{6B0AE210-7EF2-4CB9-BCA4-57024A16B55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247775"/>
              <a:ext cx="7772400" cy="4362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5C2891A-D984-4952-B135-35276A8CB9D5}"/>
                </a:ext>
              </a:extLst>
            </p:cNvPr>
            <p:cNvSpPr/>
            <p:nvPr/>
          </p:nvSpPr>
          <p:spPr>
            <a:xfrm>
              <a:off x="685800" y="5648325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Slow start from an initial congestion window of one segment.</a:t>
              </a: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(4)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3139" y="1826513"/>
            <a:ext cx="3329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03805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dditiv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increas</a:t>
            </a:r>
            <a:r>
              <a:rPr sz="2400" dirty="0">
                <a:latin typeface="Arial"/>
                <a:cs typeface="Arial"/>
              </a:rPr>
              <a:t>e	</a:t>
            </a:r>
            <a:r>
              <a:rPr sz="2400" spc="-5" dirty="0">
                <a:latin typeface="Arial"/>
                <a:cs typeface="Arial"/>
              </a:rPr>
              <a:t>grows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139" y="2400553"/>
            <a:ext cx="1651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cwnd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slowly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139" y="2766314"/>
            <a:ext cx="293751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Adds </a:t>
            </a:r>
            <a:r>
              <a:rPr sz="2400" dirty="0">
                <a:latin typeface="Arial"/>
                <a:cs typeface="Arial"/>
              </a:rPr>
              <a:t>1 </a:t>
            </a:r>
            <a:r>
              <a:rPr sz="2400" spc="-5" dirty="0">
                <a:latin typeface="Arial"/>
                <a:cs typeface="Arial"/>
              </a:rPr>
              <a:t>every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RTT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Keeps </a:t>
            </a:r>
            <a:r>
              <a:rPr sz="2400" dirty="0">
                <a:latin typeface="Arial"/>
                <a:cs typeface="Arial"/>
              </a:rPr>
              <a:t>ACK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clock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400F71-C29A-4BEA-8DFE-DDEEA548FA5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311047" y="1593369"/>
            <a:ext cx="5518753" cy="5486400"/>
            <a:chOff x="129118" y="685800"/>
            <a:chExt cx="8885767" cy="5905500"/>
          </a:xfrm>
        </p:grpSpPr>
        <p:pic>
          <p:nvPicPr>
            <p:cNvPr id="13" name="Picture 12" descr="06_Page_39.tif">
              <a:extLst>
                <a:ext uri="{FF2B5EF4-FFF2-40B4-BE49-F238E27FC236}">
                  <a16:creationId xmlns:a16="http://schemas.microsoft.com/office/drawing/2014/main" id="{0C9ACBDB-64FC-423F-8016-AC520184240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700088" y="685800"/>
              <a:ext cx="7743825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AC1E3C-3EFC-4278-896F-3A138973C188}"/>
                </a:ext>
              </a:extLst>
            </p:cNvPr>
            <p:cNvSpPr/>
            <p:nvPr/>
          </p:nvSpPr>
          <p:spPr>
            <a:xfrm>
              <a:off x="129118" y="6248400"/>
              <a:ext cx="888576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Additive increase from an initial congestion window of one segment.</a:t>
              </a: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01800"/>
            <a:ext cx="7192009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Slow start followed by additive increase (TCP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Tahoe)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Threshold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half of previous loss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cwnd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876550"/>
            <a:ext cx="9144000" cy="3455670"/>
            <a:chOff x="457200" y="2876550"/>
            <a:chExt cx="9144000" cy="34556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1633" y="2876550"/>
              <a:ext cx="8295893" cy="14973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3529" y="4124705"/>
              <a:ext cx="152306" cy="2491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748" y="4373880"/>
              <a:ext cx="7600600" cy="9791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73979" y="4373880"/>
              <a:ext cx="241935" cy="403225"/>
            </a:xfrm>
            <a:custGeom>
              <a:avLst/>
              <a:gdLst/>
              <a:ahLst/>
              <a:cxnLst/>
              <a:rect l="l" t="t" r="r" b="b"/>
              <a:pathLst>
                <a:path w="241935" h="403225">
                  <a:moveTo>
                    <a:pt x="241405" y="0"/>
                  </a:moveTo>
                  <a:lnTo>
                    <a:pt x="219549" y="0"/>
                  </a:lnTo>
                  <a:lnTo>
                    <a:pt x="0" y="393953"/>
                  </a:lnTo>
                  <a:lnTo>
                    <a:pt x="16002" y="403097"/>
                  </a:lnTo>
                  <a:lnTo>
                    <a:pt x="2414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1633" y="5353050"/>
              <a:ext cx="8295893" cy="9791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359911" y="4809997"/>
            <a:ext cx="23876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Loss causes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timeout; 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ACK clock has</a:t>
            </a: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stopped 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so slow-start</a:t>
            </a:r>
            <a:r>
              <a:rPr sz="1800" spc="-2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again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05500" y="5507735"/>
            <a:ext cx="7181850" cy="1199515"/>
            <a:chOff x="1605500" y="5507735"/>
            <a:chExt cx="7181850" cy="1199515"/>
          </a:xfrm>
        </p:grpSpPr>
        <p:sp>
          <p:nvSpPr>
            <p:cNvPr id="13" name="object 13"/>
            <p:cNvSpPr/>
            <p:nvPr/>
          </p:nvSpPr>
          <p:spPr>
            <a:xfrm>
              <a:off x="5300472" y="5507735"/>
              <a:ext cx="538480" cy="389890"/>
            </a:xfrm>
            <a:custGeom>
              <a:avLst/>
              <a:gdLst/>
              <a:ahLst/>
              <a:cxnLst/>
              <a:rect l="l" t="t" r="r" b="b"/>
              <a:pathLst>
                <a:path w="538479" h="389889">
                  <a:moveTo>
                    <a:pt x="506798" y="367211"/>
                  </a:moveTo>
                  <a:lnTo>
                    <a:pt x="498937" y="349483"/>
                  </a:lnTo>
                  <a:lnTo>
                    <a:pt x="10667" y="0"/>
                  </a:lnTo>
                  <a:lnTo>
                    <a:pt x="0" y="15240"/>
                  </a:lnTo>
                  <a:lnTo>
                    <a:pt x="488263" y="365438"/>
                  </a:lnTo>
                  <a:lnTo>
                    <a:pt x="506798" y="367211"/>
                  </a:lnTo>
                  <a:close/>
                </a:path>
                <a:path w="538479" h="389889">
                  <a:moveTo>
                    <a:pt x="528065" y="388442"/>
                  </a:moveTo>
                  <a:lnTo>
                    <a:pt x="528065" y="370331"/>
                  </a:lnTo>
                  <a:lnTo>
                    <a:pt x="517397" y="386334"/>
                  </a:lnTo>
                  <a:lnTo>
                    <a:pt x="488263" y="365438"/>
                  </a:lnTo>
                  <a:lnTo>
                    <a:pt x="435863" y="360425"/>
                  </a:lnTo>
                  <a:lnTo>
                    <a:pt x="430529" y="360425"/>
                  </a:lnTo>
                  <a:lnTo>
                    <a:pt x="425957" y="364235"/>
                  </a:lnTo>
                  <a:lnTo>
                    <a:pt x="425195" y="369570"/>
                  </a:lnTo>
                  <a:lnTo>
                    <a:pt x="424433" y="374141"/>
                  </a:lnTo>
                  <a:lnTo>
                    <a:pt x="429005" y="379475"/>
                  </a:lnTo>
                  <a:lnTo>
                    <a:pt x="433577" y="379475"/>
                  </a:lnTo>
                  <a:lnTo>
                    <a:pt x="528065" y="388442"/>
                  </a:lnTo>
                  <a:close/>
                </a:path>
                <a:path w="538479" h="389889">
                  <a:moveTo>
                    <a:pt x="537971" y="389381"/>
                  </a:moveTo>
                  <a:lnTo>
                    <a:pt x="495299" y="294131"/>
                  </a:lnTo>
                  <a:lnTo>
                    <a:pt x="493013" y="289559"/>
                  </a:lnTo>
                  <a:lnTo>
                    <a:pt x="487679" y="287273"/>
                  </a:lnTo>
                  <a:lnTo>
                    <a:pt x="482345" y="289559"/>
                  </a:lnTo>
                  <a:lnTo>
                    <a:pt x="477773" y="291084"/>
                  </a:lnTo>
                  <a:lnTo>
                    <a:pt x="475487" y="297179"/>
                  </a:lnTo>
                  <a:lnTo>
                    <a:pt x="477773" y="301752"/>
                  </a:lnTo>
                  <a:lnTo>
                    <a:pt x="498937" y="349483"/>
                  </a:lnTo>
                  <a:lnTo>
                    <a:pt x="528065" y="370331"/>
                  </a:lnTo>
                  <a:lnTo>
                    <a:pt x="528065" y="388442"/>
                  </a:lnTo>
                  <a:lnTo>
                    <a:pt x="537971" y="389381"/>
                  </a:lnTo>
                  <a:close/>
                </a:path>
                <a:path w="538479" h="389889">
                  <a:moveTo>
                    <a:pt x="523493" y="377189"/>
                  </a:moveTo>
                  <a:lnTo>
                    <a:pt x="523493" y="368807"/>
                  </a:lnTo>
                  <a:lnTo>
                    <a:pt x="513587" y="382523"/>
                  </a:lnTo>
                  <a:lnTo>
                    <a:pt x="506798" y="367211"/>
                  </a:lnTo>
                  <a:lnTo>
                    <a:pt x="488263" y="365438"/>
                  </a:lnTo>
                  <a:lnTo>
                    <a:pt x="517397" y="386334"/>
                  </a:lnTo>
                  <a:lnTo>
                    <a:pt x="523493" y="377189"/>
                  </a:lnTo>
                  <a:close/>
                </a:path>
                <a:path w="538479" h="389889">
                  <a:moveTo>
                    <a:pt x="528065" y="370331"/>
                  </a:moveTo>
                  <a:lnTo>
                    <a:pt x="498937" y="349483"/>
                  </a:lnTo>
                  <a:lnTo>
                    <a:pt x="506798" y="367211"/>
                  </a:lnTo>
                  <a:lnTo>
                    <a:pt x="523493" y="368807"/>
                  </a:lnTo>
                  <a:lnTo>
                    <a:pt x="523493" y="377189"/>
                  </a:lnTo>
                  <a:lnTo>
                    <a:pt x="528065" y="370331"/>
                  </a:lnTo>
                  <a:close/>
                </a:path>
                <a:path w="538479" h="389889">
                  <a:moveTo>
                    <a:pt x="523493" y="368807"/>
                  </a:moveTo>
                  <a:lnTo>
                    <a:pt x="506798" y="367211"/>
                  </a:lnTo>
                  <a:lnTo>
                    <a:pt x="513587" y="382523"/>
                  </a:lnTo>
                  <a:lnTo>
                    <a:pt x="523493" y="3688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5500" y="6332219"/>
              <a:ext cx="7181519" cy="3745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74" y="193601"/>
            <a:ext cx="6428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 Service Primitives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7200" y="998548"/>
            <a:ext cx="9372600" cy="6114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latin typeface="Arial"/>
                <a:cs typeface="Arial"/>
              </a:rPr>
              <a:t>Example: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Arial"/>
                <a:cs typeface="Arial"/>
              </a:rPr>
              <a:t>Two processes  in a single machine connected through a pipe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Arial"/>
                <a:cs typeface="Arial"/>
              </a:rPr>
              <a:t>Process A puts the data and Process B consumes 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0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Arial"/>
                <a:cs typeface="Arial"/>
              </a:rPr>
              <a:t>Connection between them is 100 % perfect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b="1" spc="-5" dirty="0">
                <a:latin typeface="Arial"/>
                <a:cs typeface="Arial"/>
              </a:rPr>
              <a:t>No acks, no lost packets, congestion or any thing.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0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Arial"/>
                <a:cs typeface="Arial"/>
              </a:rPr>
              <a:t>Transport layer provides similar service in the network for connection-oriented service </a:t>
            </a:r>
            <a:r>
              <a:rPr lang="en-US" sz="2000" b="1" spc="-5" dirty="0">
                <a:latin typeface="Arial"/>
                <a:cs typeface="Arial"/>
              </a:rPr>
              <a:t>with acks, lost packets, congestion and other mechanisms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Transport layer also provides unreliable datagram service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Another difference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Network service is used by transport entities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Few users write their own transport entities</a:t>
            </a:r>
          </a:p>
          <a:p>
            <a:pPr marL="1270000" marR="5080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Few users writes programs using network services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Many programs use transport primitives.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27610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(6)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41146" y="1548638"/>
            <a:ext cx="805180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With fast recovery, we get the classic sawtooth (TCP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Reno)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Retransmit lost packet after </a:t>
            </a:r>
            <a:r>
              <a:rPr sz="2400" dirty="0">
                <a:latin typeface="Arial"/>
                <a:cs typeface="Arial"/>
              </a:rPr>
              <a:t>3 </a:t>
            </a:r>
            <a:r>
              <a:rPr sz="2400" spc="-5" dirty="0">
                <a:latin typeface="Arial"/>
                <a:cs typeface="Arial"/>
              </a:rPr>
              <a:t>duplicate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ACKs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New packet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each dup. ACK until loss is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repaired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48105" y="3086100"/>
            <a:ext cx="8362950" cy="3246120"/>
            <a:chOff x="848105" y="3086100"/>
            <a:chExt cx="8362950" cy="32461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105" y="3086100"/>
              <a:ext cx="8362950" cy="2266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077462" y="5067299"/>
              <a:ext cx="2876550" cy="285750"/>
            </a:xfrm>
            <a:custGeom>
              <a:avLst/>
              <a:gdLst/>
              <a:ahLst/>
              <a:cxnLst/>
              <a:rect l="l" t="t" r="r" b="b"/>
              <a:pathLst>
                <a:path w="2876550" h="285750">
                  <a:moveTo>
                    <a:pt x="155448" y="285750"/>
                  </a:moveTo>
                  <a:lnTo>
                    <a:pt x="41084" y="44919"/>
                  </a:lnTo>
                  <a:lnTo>
                    <a:pt x="25285" y="34112"/>
                  </a:lnTo>
                  <a:lnTo>
                    <a:pt x="26670" y="35052"/>
                  </a:lnTo>
                  <a:lnTo>
                    <a:pt x="41084" y="44919"/>
                  </a:lnTo>
                  <a:lnTo>
                    <a:pt x="84582" y="74676"/>
                  </a:lnTo>
                  <a:lnTo>
                    <a:pt x="89154" y="77724"/>
                  </a:lnTo>
                  <a:lnTo>
                    <a:pt x="95250" y="76962"/>
                  </a:lnTo>
                  <a:lnTo>
                    <a:pt x="98298" y="72390"/>
                  </a:lnTo>
                  <a:lnTo>
                    <a:pt x="100584" y="67818"/>
                  </a:lnTo>
                  <a:lnTo>
                    <a:pt x="99822" y="62484"/>
                  </a:lnTo>
                  <a:lnTo>
                    <a:pt x="95250" y="59436"/>
                  </a:lnTo>
                  <a:lnTo>
                    <a:pt x="9144" y="0"/>
                  </a:lnTo>
                  <a:lnTo>
                    <a:pt x="0" y="104394"/>
                  </a:lnTo>
                  <a:lnTo>
                    <a:pt x="0" y="109728"/>
                  </a:lnTo>
                  <a:lnTo>
                    <a:pt x="3810" y="114300"/>
                  </a:lnTo>
                  <a:lnTo>
                    <a:pt x="8382" y="114960"/>
                  </a:lnTo>
                  <a:lnTo>
                    <a:pt x="14478" y="115062"/>
                  </a:lnTo>
                  <a:lnTo>
                    <a:pt x="19050" y="111252"/>
                  </a:lnTo>
                  <a:lnTo>
                    <a:pt x="19050" y="105918"/>
                  </a:lnTo>
                  <a:lnTo>
                    <a:pt x="23609" y="53416"/>
                  </a:lnTo>
                  <a:lnTo>
                    <a:pt x="8382" y="21336"/>
                  </a:lnTo>
                  <a:lnTo>
                    <a:pt x="12192" y="29362"/>
                  </a:lnTo>
                  <a:lnTo>
                    <a:pt x="23609" y="53416"/>
                  </a:lnTo>
                  <a:lnTo>
                    <a:pt x="133946" y="285750"/>
                  </a:lnTo>
                  <a:lnTo>
                    <a:pt x="155448" y="285750"/>
                  </a:lnTo>
                  <a:close/>
                </a:path>
                <a:path w="2876550" h="285750">
                  <a:moveTo>
                    <a:pt x="2876550" y="152400"/>
                  </a:moveTo>
                  <a:lnTo>
                    <a:pt x="2775204" y="179070"/>
                  </a:lnTo>
                  <a:lnTo>
                    <a:pt x="2769870" y="180594"/>
                  </a:lnTo>
                  <a:lnTo>
                    <a:pt x="2766822" y="185928"/>
                  </a:lnTo>
                  <a:lnTo>
                    <a:pt x="2768346" y="191262"/>
                  </a:lnTo>
                  <a:lnTo>
                    <a:pt x="2769870" y="195834"/>
                  </a:lnTo>
                  <a:lnTo>
                    <a:pt x="2775204" y="198882"/>
                  </a:lnTo>
                  <a:lnTo>
                    <a:pt x="2779776" y="198120"/>
                  </a:lnTo>
                  <a:lnTo>
                    <a:pt x="2830766" y="184467"/>
                  </a:lnTo>
                  <a:lnTo>
                    <a:pt x="2729484" y="285750"/>
                  </a:lnTo>
                  <a:lnTo>
                    <a:pt x="2756916" y="285750"/>
                  </a:lnTo>
                  <a:lnTo>
                    <a:pt x="2844482" y="198183"/>
                  </a:lnTo>
                  <a:lnTo>
                    <a:pt x="2830830" y="249174"/>
                  </a:lnTo>
                  <a:lnTo>
                    <a:pt x="2830068" y="253746"/>
                  </a:lnTo>
                  <a:lnTo>
                    <a:pt x="2833116" y="259080"/>
                  </a:lnTo>
                  <a:lnTo>
                    <a:pt x="2837688" y="260604"/>
                  </a:lnTo>
                  <a:lnTo>
                    <a:pt x="2843022" y="262128"/>
                  </a:lnTo>
                  <a:lnTo>
                    <a:pt x="2848356" y="259080"/>
                  </a:lnTo>
                  <a:lnTo>
                    <a:pt x="2849880" y="253746"/>
                  </a:lnTo>
                  <a:lnTo>
                    <a:pt x="2869692" y="178460"/>
                  </a:lnTo>
                  <a:lnTo>
                    <a:pt x="2876550" y="152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380" y="5353050"/>
              <a:ext cx="7658100" cy="97917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036567" y="5466842"/>
            <a:ext cx="2882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The ACK clock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doesn’t</a:t>
            </a:r>
            <a:r>
              <a:rPr sz="1800" spc="-22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stop,  so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no need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to</a:t>
            </a:r>
            <a:r>
              <a:rPr sz="1800" spc="-5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slow-start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38680" y="5353050"/>
            <a:ext cx="7400925" cy="1582420"/>
            <a:chOff x="1638680" y="5353050"/>
            <a:chExt cx="7400925" cy="1582420"/>
          </a:xfrm>
        </p:grpSpPr>
        <p:sp>
          <p:nvSpPr>
            <p:cNvPr id="11" name="object 11"/>
            <p:cNvSpPr/>
            <p:nvPr/>
          </p:nvSpPr>
          <p:spPr>
            <a:xfrm>
              <a:off x="4211409" y="5353049"/>
              <a:ext cx="2623185" cy="169545"/>
            </a:xfrm>
            <a:custGeom>
              <a:avLst/>
              <a:gdLst/>
              <a:ahLst/>
              <a:cxnLst/>
              <a:rect l="l" t="t" r="r" b="b"/>
              <a:pathLst>
                <a:path w="2623184" h="169545">
                  <a:moveTo>
                    <a:pt x="64935" y="91440"/>
                  </a:moveTo>
                  <a:lnTo>
                    <a:pt x="21501" y="0"/>
                  </a:lnTo>
                  <a:lnTo>
                    <a:pt x="0" y="0"/>
                  </a:lnTo>
                  <a:lnTo>
                    <a:pt x="47409" y="99822"/>
                  </a:lnTo>
                  <a:lnTo>
                    <a:pt x="64935" y="91440"/>
                  </a:lnTo>
                  <a:close/>
                </a:path>
                <a:path w="2623184" h="169545">
                  <a:moveTo>
                    <a:pt x="2622969" y="0"/>
                  </a:moveTo>
                  <a:lnTo>
                    <a:pt x="2595537" y="0"/>
                  </a:lnTo>
                  <a:lnTo>
                    <a:pt x="2440089" y="155448"/>
                  </a:lnTo>
                  <a:lnTo>
                    <a:pt x="2453805" y="169164"/>
                  </a:lnTo>
                  <a:lnTo>
                    <a:pt x="26229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680" y="6332220"/>
              <a:ext cx="7400925" cy="602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(7)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47966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447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SACK </a:t>
            </a:r>
            <a:r>
              <a:rPr sz="2400" spc="-5" dirty="0">
                <a:latin typeface="Arial"/>
                <a:cs typeface="Arial"/>
              </a:rPr>
              <a:t>(Selective ACKs) extend ACKs with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vector to  describe received segments and hence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Allows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more accurate retransmissions </a:t>
            </a:r>
            <a:r>
              <a:rPr sz="2400" dirty="0">
                <a:latin typeface="Arial"/>
                <a:cs typeface="Arial"/>
              </a:rPr>
              <a:t>/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recovery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105" y="3705605"/>
            <a:ext cx="8458200" cy="19819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71414" y="5733542"/>
            <a:ext cx="33515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marR="5080" indent="-3181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No way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for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us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know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that 2</a:t>
            </a:r>
            <a:r>
              <a:rPr sz="1800" spc="-11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and 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5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were lost with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only</a:t>
            </a:r>
            <a:r>
              <a:rPr sz="1800" spc="-15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ACKs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3465" y="381000"/>
            <a:ext cx="5411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Delay </a:t>
            </a:r>
            <a:r>
              <a:rPr dirty="0"/>
              <a:t>Tolerant</a:t>
            </a:r>
            <a:r>
              <a:rPr spc="-114" dirty="0"/>
              <a:t> </a:t>
            </a:r>
            <a:r>
              <a:rPr dirty="0"/>
              <a:t>Networking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143000"/>
            <a:ext cx="5105399" cy="60119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Assumption so far: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and receiver are continuously connected by some working path.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Other applications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Space network where satellites pass in and out of range of ground stations.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Networks involve submarine, buses, mobile phones have a intermittent connectivity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DTNs (Delay Tolerant Networks) store messages  inside the network until they can be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delivered</a:t>
            </a: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IN" sz="2400" spc="-5" dirty="0">
              <a:latin typeface="Arial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265D592-86F8-4ABA-8B8A-111158D4F0BF}"/>
              </a:ext>
            </a:extLst>
          </p:cNvPr>
          <p:cNvSpPr txBox="1"/>
          <p:nvPr/>
        </p:nvSpPr>
        <p:spPr>
          <a:xfrm>
            <a:off x="5676900" y="1143000"/>
            <a:ext cx="4116070" cy="60119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DTNs (Delay Tolerant Networks) store messages  inside the network until they can be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delivered</a:t>
            </a: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IN" sz="24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This model accepts delays like postal system.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Several applications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Copying of data to data </a:t>
            </a:r>
            <a:r>
              <a:rPr lang="en-IN" sz="2400" spc="-5" dirty="0" err="1">
                <a:latin typeface="Arial"/>
                <a:cs typeface="Arial"/>
              </a:rPr>
              <a:t>centers</a:t>
            </a:r>
            <a:endParaRPr lang="en-IN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Sending traffic during off times.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Doing backups at night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It is possible to send huge datasets during off-time.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6600" y="209053"/>
            <a:ext cx="4216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DTN </a:t>
            </a:r>
            <a:r>
              <a:rPr dirty="0"/>
              <a:t>Architecture</a:t>
            </a:r>
            <a:r>
              <a:rPr spc="-10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1" y="1120841"/>
            <a:ext cx="9067800" cy="20903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Messages called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bundles</a:t>
            </a:r>
            <a:r>
              <a:rPr sz="2400" spc="-5" dirty="0">
                <a:latin typeface="Arial"/>
                <a:cs typeface="Arial"/>
              </a:rPr>
              <a:t> are stored at DTN nodes  while waiting for an intermittent link to become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contact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DTN nodes are </a:t>
            </a:r>
            <a:r>
              <a:rPr lang="en-US" sz="2400" spc="-5" dirty="0" err="1">
                <a:latin typeface="Arial"/>
                <a:cs typeface="Arial"/>
              </a:rPr>
              <a:t>are</a:t>
            </a:r>
            <a:r>
              <a:rPr lang="en-US" sz="2400" spc="-5" dirty="0">
                <a:latin typeface="Arial"/>
                <a:cs typeface="Arial"/>
              </a:rPr>
              <a:t> equipped with storage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Bundles might wait hours, not milliseconds </a:t>
            </a:r>
            <a:r>
              <a:rPr lang="en-US" sz="2400" spc="-5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routers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May be no working end-to-end path at any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AFAFD0-A984-49D6-8C27-CA028524F35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295400" y="4114800"/>
            <a:ext cx="7772400" cy="3148013"/>
            <a:chOff x="685800" y="2044700"/>
            <a:chExt cx="7772400" cy="3148013"/>
          </a:xfrm>
        </p:grpSpPr>
        <p:pic>
          <p:nvPicPr>
            <p:cNvPr id="8" name="Picture 7" descr="06_Page_50.tif">
              <a:extLst>
                <a:ext uri="{FF2B5EF4-FFF2-40B4-BE49-F238E27FC236}">
                  <a16:creationId xmlns:a16="http://schemas.microsoft.com/office/drawing/2014/main" id="{061A5832-16D8-4D70-BBF4-84D4732F706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044700"/>
              <a:ext cx="7772400" cy="2767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C694F2-2C3E-4946-A612-1B82561D2120}"/>
                </a:ext>
              </a:extLst>
            </p:cNvPr>
            <p:cNvSpPr/>
            <p:nvPr/>
          </p:nvSpPr>
          <p:spPr>
            <a:xfrm>
              <a:off x="685800" y="4849813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Delay-tolerant networking architecture.</a:t>
              </a: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DTN </a:t>
            </a:r>
            <a:r>
              <a:rPr dirty="0"/>
              <a:t>Architecture</a:t>
            </a:r>
            <a:r>
              <a:rPr spc="-10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54605"/>
            <a:ext cx="7550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Example DTN connecting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satellite to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collection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point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4191000"/>
            <a:chOff x="457200" y="2414777"/>
            <a:chExt cx="9144000" cy="419100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550" y="2843783"/>
              <a:ext cx="8115300" cy="37619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09591" y="3022346"/>
            <a:ext cx="8394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End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47464" y="4368038"/>
            <a:ext cx="1363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E7E7E"/>
                </a:solidFill>
              </a:rPr>
              <a:t>Chapter</a:t>
            </a:r>
            <a:r>
              <a:rPr sz="2400" spc="-80" dirty="0">
                <a:solidFill>
                  <a:srgbClr val="7E7E7E"/>
                </a:solidFill>
              </a:rPr>
              <a:t> </a:t>
            </a:r>
            <a:r>
              <a:rPr sz="2400" dirty="0">
                <a:solidFill>
                  <a:srgbClr val="7E7E7E"/>
                </a:solidFill>
              </a:rPr>
              <a:t>6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74" y="193601"/>
            <a:ext cx="6428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 Service Primitives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7200" y="998548"/>
            <a:ext cx="8227377" cy="21210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Primitives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10" dirty="0">
                <a:latin typeface="Arial"/>
                <a:cs typeface="Arial"/>
              </a:rPr>
              <a:t>applications </a:t>
            </a:r>
            <a:r>
              <a:rPr sz="2400" dirty="0">
                <a:latin typeface="Arial"/>
                <a:cs typeface="Arial"/>
              </a:rPr>
              <a:t>might </a:t>
            </a:r>
            <a:r>
              <a:rPr sz="2400" spc="-5" dirty="0">
                <a:latin typeface="Arial"/>
                <a:cs typeface="Arial"/>
              </a:rPr>
              <a:t>call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transport </a:t>
            </a:r>
            <a:r>
              <a:rPr sz="2400" spc="-5" dirty="0">
                <a:latin typeface="Arial"/>
                <a:cs typeface="Arial"/>
              </a:rPr>
              <a:t>data  </a:t>
            </a:r>
            <a:r>
              <a:rPr sz="2400" dirty="0">
                <a:latin typeface="Arial"/>
                <a:cs typeface="Arial"/>
              </a:rPr>
              <a:t>for a </a:t>
            </a:r>
            <a:r>
              <a:rPr sz="2400" spc="-5" dirty="0">
                <a:latin typeface="Arial"/>
                <a:cs typeface="Arial"/>
              </a:rPr>
              <a:t>simple connection-oriented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service: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 </a:t>
            </a:r>
            <a:r>
              <a:rPr sz="2400" dirty="0">
                <a:latin typeface="Arial"/>
                <a:cs typeface="Arial"/>
              </a:rPr>
              <a:t>calls </a:t>
            </a:r>
            <a:r>
              <a:rPr sz="1900" spc="5" dirty="0">
                <a:latin typeface="Arial"/>
                <a:cs typeface="Arial"/>
              </a:rPr>
              <a:t>CONNECT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1900" spc="5" dirty="0">
                <a:latin typeface="Arial"/>
                <a:cs typeface="Arial"/>
              </a:rPr>
              <a:t>SEND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1900" spc="5" dirty="0">
                <a:latin typeface="Arial"/>
                <a:cs typeface="Arial"/>
              </a:rPr>
              <a:t>RECEIVE</a:t>
            </a:r>
            <a:r>
              <a:rPr sz="2400" spc="5" dirty="0">
                <a:latin typeface="Arial"/>
                <a:cs typeface="Arial"/>
              </a:rPr>
              <a:t>,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DISCONNECT</a:t>
            </a:r>
            <a:endParaRPr sz="19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Server calls </a:t>
            </a:r>
            <a:r>
              <a:rPr sz="1900" spc="5" dirty="0">
                <a:latin typeface="Arial"/>
                <a:cs typeface="Arial"/>
              </a:rPr>
              <a:t>LISTEN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1900" spc="5" dirty="0">
                <a:latin typeface="Arial"/>
                <a:cs typeface="Arial"/>
              </a:rPr>
              <a:t>RECEIVE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1900" spc="5" dirty="0">
                <a:latin typeface="Arial"/>
                <a:cs typeface="Arial"/>
              </a:rPr>
              <a:t>SEND</a:t>
            </a:r>
            <a:r>
              <a:rPr sz="2400" spc="5" dirty="0">
                <a:latin typeface="Arial"/>
                <a:cs typeface="Arial"/>
              </a:rPr>
              <a:t>,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DISCONNECT</a:t>
            </a:r>
            <a:endParaRPr sz="1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 dirty="0">
              <a:latin typeface="Arial"/>
              <a:cs typeface="Arial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C4D9142-13E5-44E9-9FCE-4EDF08915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101487"/>
              </p:ext>
            </p:extLst>
          </p:nvPr>
        </p:nvGraphicFramePr>
        <p:xfrm>
          <a:off x="393033" y="3178417"/>
          <a:ext cx="8991599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0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5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Primitive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Packet sent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Meaning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0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LISTEN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(none)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Block until some process tries to connect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7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CONNECT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CONNECTION REQ.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Actively attempt to establish a connection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SEND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DATA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Send information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RECEIVE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(none)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Block until a DATA packet arrives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7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DISCONNECT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DISCONNECTION REQ.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Request a release of the connection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19F7BCE-7854-4C3D-918A-AB0423EDC089}"/>
              </a:ext>
            </a:extLst>
          </p:cNvPr>
          <p:cNvSpPr txBox="1"/>
          <p:nvPr/>
        </p:nvSpPr>
        <p:spPr>
          <a:xfrm>
            <a:off x="838200" y="6373742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primitives for a simple transport service.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</TotalTime>
  <Words>4862</Words>
  <Application>Microsoft Office PowerPoint</Application>
  <PresentationFormat>Custom</PresentationFormat>
  <Paragraphs>612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8" baseType="lpstr">
      <vt:lpstr>Calibri</vt:lpstr>
      <vt:lpstr>Arial</vt:lpstr>
      <vt:lpstr>Office Theme</vt:lpstr>
      <vt:lpstr>Transport Layer</vt:lpstr>
      <vt:lpstr>The Transport Layer</vt:lpstr>
      <vt:lpstr>PowerPoint Presentation</vt:lpstr>
      <vt:lpstr>Transport Service</vt:lpstr>
      <vt:lpstr>Services Provided to the Upper Layers (1)</vt:lpstr>
      <vt:lpstr>Why different layer?</vt:lpstr>
      <vt:lpstr>About Transport Layer</vt:lpstr>
      <vt:lpstr>Transport Service Primitives (1)</vt:lpstr>
      <vt:lpstr>Transport Service Primitives (1)</vt:lpstr>
      <vt:lpstr>Transport Service Primitives (1)</vt:lpstr>
      <vt:lpstr>Services Provided to the Upper Layers (2)</vt:lpstr>
      <vt:lpstr>Transport Service Primitives (2)</vt:lpstr>
      <vt:lpstr>Berkeley Sockets</vt:lpstr>
      <vt:lpstr>Socket Example – Internet File Server (1)</vt:lpstr>
      <vt:lpstr>Socket Example – Internet File Server (2)</vt:lpstr>
      <vt:lpstr>Socket Example – Internet File Server (3)</vt:lpstr>
      <vt:lpstr>Socket Example – Internet File Server (4)</vt:lpstr>
      <vt:lpstr>Elements of Transport Protocols</vt:lpstr>
      <vt:lpstr>About Transport Protocols</vt:lpstr>
      <vt:lpstr>Addressing</vt:lpstr>
      <vt:lpstr>PowerPoint Presentation</vt:lpstr>
      <vt:lpstr>Connection Establishment (1)</vt:lpstr>
      <vt:lpstr>Connection Establishment (1)</vt:lpstr>
      <vt:lpstr>Connection Establishment (2)</vt:lpstr>
      <vt:lpstr>Connection Establishment </vt:lpstr>
      <vt:lpstr>Connection Establishment (4)</vt:lpstr>
      <vt:lpstr>Connection Release (1)</vt:lpstr>
      <vt:lpstr>Connection Release (2)</vt:lpstr>
      <vt:lpstr>Connection Release (4)</vt:lpstr>
      <vt:lpstr>Error Control and Flow Control (1)</vt:lpstr>
      <vt:lpstr>Error Control and Flow Control (1)</vt:lpstr>
      <vt:lpstr>Error Control and Flow Control (1)</vt:lpstr>
      <vt:lpstr>Error Control and Flow Control (2)</vt:lpstr>
      <vt:lpstr>Multiplexing</vt:lpstr>
      <vt:lpstr>Crash Recovery</vt:lpstr>
      <vt:lpstr>Congestion Control</vt:lpstr>
      <vt:lpstr>Desirable Bandwidth Allocation (1)</vt:lpstr>
      <vt:lpstr>Desirable Bandwidth Allocation (2)</vt:lpstr>
      <vt:lpstr>Desirable Bandwidth Allocation (3)</vt:lpstr>
      <vt:lpstr>Regulating the Sending Rate (1)</vt:lpstr>
      <vt:lpstr>Regulating the Sending Rate (3)</vt:lpstr>
      <vt:lpstr>Regulating the Sending Rate (3)</vt:lpstr>
      <vt:lpstr>Regulating the Sending Rate (4)</vt:lpstr>
      <vt:lpstr>Wireless Issues</vt:lpstr>
      <vt:lpstr>Internet Protocols – UDP</vt:lpstr>
      <vt:lpstr>Introduction to UDP (1)</vt:lpstr>
      <vt:lpstr>Introduction to UDP (2)</vt:lpstr>
      <vt:lpstr>RPC (Remote Procedure Call)</vt:lpstr>
      <vt:lpstr>Real-Time Transport (1)</vt:lpstr>
      <vt:lpstr>Real-Time Transport (2)</vt:lpstr>
      <vt:lpstr>Real-Time Transport (3)</vt:lpstr>
      <vt:lpstr>Real-Time Transport (3)</vt:lpstr>
      <vt:lpstr>The Internet Transport Control Protocols:  TCP</vt:lpstr>
      <vt:lpstr>The Internet Transport Control Protocols:  TCP</vt:lpstr>
      <vt:lpstr>The Internet Transport Control Protocols:  TCP</vt:lpstr>
      <vt:lpstr>The TCP Service Model (1)</vt:lpstr>
      <vt:lpstr>The TCP Service Model (1)</vt:lpstr>
      <vt:lpstr>The TCP Service Model (2)</vt:lpstr>
      <vt:lpstr>Overview of The TCP Protocol</vt:lpstr>
      <vt:lpstr>The TCP Segment Header</vt:lpstr>
      <vt:lpstr>The TCP Segment Header</vt:lpstr>
      <vt:lpstr>Overview of The TCP Protocol</vt:lpstr>
      <vt:lpstr>TCP Connection Establishment</vt:lpstr>
      <vt:lpstr>TCP Connection Release</vt:lpstr>
      <vt:lpstr>PowerPoint Presentation</vt:lpstr>
      <vt:lpstr>TCP Connection State Modeling (2)</vt:lpstr>
      <vt:lpstr>TCP Sliding Window (1)</vt:lpstr>
      <vt:lpstr>PowerPoint Presentation</vt:lpstr>
      <vt:lpstr>PowerPoint Presentation</vt:lpstr>
      <vt:lpstr>PowerPoint Presentation</vt:lpstr>
      <vt:lpstr>TCP Sliding Window (2)</vt:lpstr>
      <vt:lpstr>TCP Timer Management</vt:lpstr>
      <vt:lpstr>TCP Timer Management</vt:lpstr>
      <vt:lpstr>TCP Timer Management</vt:lpstr>
      <vt:lpstr>TCP Congestion Control (1)</vt:lpstr>
      <vt:lpstr>TCP Congestion Control (2)</vt:lpstr>
      <vt:lpstr>TCP Congestion Control (3)</vt:lpstr>
      <vt:lpstr>TCP Congestion Control (4)</vt:lpstr>
      <vt:lpstr>TCP Congestion Control (5)</vt:lpstr>
      <vt:lpstr>TCP Congestion Control (6)</vt:lpstr>
      <vt:lpstr>TCP Congestion Control (7)</vt:lpstr>
      <vt:lpstr>Delay Tolerant Networking</vt:lpstr>
      <vt:lpstr>DTN Architecture (1)</vt:lpstr>
      <vt:lpstr>DTN Architecture (2)</vt:lpstr>
      <vt:lpstr>Chapter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Chapter6-TransportLayer.pptx</dc:title>
  <dc:creator>djw</dc:creator>
  <cp:lastModifiedBy>pkreddy</cp:lastModifiedBy>
  <cp:revision>110</cp:revision>
  <dcterms:created xsi:type="dcterms:W3CDTF">2020-09-26T21:21:08Z</dcterms:created>
  <dcterms:modified xsi:type="dcterms:W3CDTF">2020-11-13T05:58:43Z</dcterms:modified>
</cp:coreProperties>
</file>